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147374884" r:id="rId2"/>
    <p:sldId id="2147374929" r:id="rId3"/>
    <p:sldId id="2147374920" r:id="rId4"/>
    <p:sldId id="2147374962" r:id="rId5"/>
    <p:sldId id="2147374931" r:id="rId6"/>
    <p:sldId id="2147374932" r:id="rId7"/>
    <p:sldId id="2147374918" r:id="rId8"/>
    <p:sldId id="2147374919" r:id="rId9"/>
    <p:sldId id="261" r:id="rId10"/>
    <p:sldId id="256" r:id="rId11"/>
    <p:sldId id="2147374916" r:id="rId12"/>
    <p:sldId id="2147374935" r:id="rId13"/>
    <p:sldId id="2147374943" r:id="rId14"/>
    <p:sldId id="2147374955" r:id="rId15"/>
    <p:sldId id="2147374934" r:id="rId16"/>
    <p:sldId id="2147374909" r:id="rId17"/>
    <p:sldId id="2147374958" r:id="rId18"/>
    <p:sldId id="269" r:id="rId19"/>
    <p:sldId id="2147374956" r:id="rId20"/>
    <p:sldId id="2147374957" r:id="rId21"/>
    <p:sldId id="2147374946" r:id="rId22"/>
    <p:sldId id="2147374947" r:id="rId23"/>
    <p:sldId id="2147374948" r:id="rId24"/>
    <p:sldId id="2147374949" r:id="rId25"/>
    <p:sldId id="2147374959" r:id="rId26"/>
    <p:sldId id="2147374951" r:id="rId27"/>
    <p:sldId id="2147374952" r:id="rId28"/>
    <p:sldId id="2147374926" r:id="rId29"/>
    <p:sldId id="2147374963" r:id="rId30"/>
    <p:sldId id="2147374941" r:id="rId31"/>
    <p:sldId id="2147374915" r:id="rId32"/>
    <p:sldId id="2147374960" r:id="rId33"/>
    <p:sldId id="2147374967" r:id="rId34"/>
    <p:sldId id="2147374961" r:id="rId35"/>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Generell info" id="{057E6974-CFAF-480A-83B3-C76DCA9E2DAC}">
          <p14:sldIdLst>
            <p14:sldId id="2147374884"/>
            <p14:sldId id="2147374929"/>
            <p14:sldId id="2147374920"/>
            <p14:sldId id="2147374962"/>
            <p14:sldId id="2147374931"/>
            <p14:sldId id="2147374932"/>
            <p14:sldId id="2147374918"/>
            <p14:sldId id="2147374919"/>
            <p14:sldId id="261"/>
          </p14:sldIdLst>
        </p14:section>
        <p14:section name="Intro WS3" id="{CFF2AC0A-94FD-490C-82E1-FA4AECC1B44B}">
          <p14:sldIdLst>
            <p14:sldId id="256"/>
            <p14:sldId id="2147374916"/>
            <p14:sldId id="2147374935"/>
            <p14:sldId id="2147374943"/>
            <p14:sldId id="2147374955"/>
            <p14:sldId id="2147374934"/>
          </p14:sldIdLst>
        </p14:section>
        <p14:section name="Teori" id="{5015D71A-E03B-4AEE-884B-60AC7E392364}">
          <p14:sldIdLst>
            <p14:sldId id="2147374909"/>
            <p14:sldId id="2147374958"/>
            <p14:sldId id="269"/>
            <p14:sldId id="2147374956"/>
            <p14:sldId id="2147374957"/>
            <p14:sldId id="2147374946"/>
            <p14:sldId id="2147374947"/>
            <p14:sldId id="2147374948"/>
            <p14:sldId id="2147374949"/>
            <p14:sldId id="2147374959"/>
          </p14:sldIdLst>
        </p14:section>
        <p14:section name="Definera" id="{446D5283-9482-4668-A13B-76F9FBBF1B45}">
          <p14:sldIdLst>
            <p14:sldId id="2147374951"/>
            <p14:sldId id="2147374952"/>
            <p14:sldId id="2147374926"/>
          </p14:sldIdLst>
        </p14:section>
        <p14:section name="Avslutning &amp; summering" id="{C38EA04A-69BF-4110-858C-7D56C74371E1}">
          <p14:sldIdLst>
            <p14:sldId id="2147374963"/>
            <p14:sldId id="2147374941"/>
            <p14:sldId id="2147374915"/>
            <p14:sldId id="2147374960"/>
            <p14:sldId id="2147374967"/>
            <p14:sldId id="2147374961"/>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B8B0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F8194E3-3802-4059-ABF5-4C323A56B4A9}" v="78" dt="2025-04-10T11:50:08.06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8056" autoAdjust="0"/>
    <p:restoredTop sz="61423" autoAdjust="0"/>
  </p:normalViewPr>
  <p:slideViewPr>
    <p:cSldViewPr snapToGrid="0">
      <p:cViewPr varScale="1">
        <p:scale>
          <a:sx n="58" d="100"/>
          <a:sy n="58" d="100"/>
        </p:scale>
        <p:origin x="1266" y="282"/>
      </p:cViewPr>
      <p:guideLst/>
    </p:cSldViewPr>
  </p:slideViewPr>
  <p:outlineViewPr>
    <p:cViewPr>
      <p:scale>
        <a:sx n="33" d="100"/>
        <a:sy n="33" d="100"/>
      </p:scale>
      <p:origin x="0" y="-3912"/>
    </p:cViewPr>
  </p:outlineViewPr>
  <p:notesTextViewPr>
    <p:cViewPr>
      <p:scale>
        <a:sx n="1" d="1"/>
        <a:sy n="1" d="1"/>
      </p:scale>
      <p:origin x="0" y="0"/>
    </p:cViewPr>
  </p:notesTextViewPr>
  <p:sorterViewPr>
    <p:cViewPr>
      <p:scale>
        <a:sx n="125" d="100"/>
        <a:sy n="125" d="100"/>
      </p:scale>
      <p:origin x="0" y="-398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las Fjärstedt" userId="c3960ee840912140" providerId="LiveId" clId="{8F8194E3-3802-4059-ABF5-4C323A56B4A9}"/>
    <pc:docChg chg="undo redo custSel addSld delSld modSld sldOrd addSection modSection">
      <pc:chgData name="Klas Fjärstedt" userId="c3960ee840912140" providerId="LiveId" clId="{8F8194E3-3802-4059-ABF5-4C323A56B4A9}" dt="2025-04-10T11:50:08.067" v="1416"/>
      <pc:docMkLst>
        <pc:docMk/>
      </pc:docMkLst>
      <pc:sldChg chg="addSp delSp modSp add del mod ord setBg delDesignElem">
        <pc:chgData name="Klas Fjärstedt" userId="c3960ee840912140" providerId="LiveId" clId="{8F8194E3-3802-4059-ABF5-4C323A56B4A9}" dt="2025-04-10T07:33:46.570" v="1266" actId="478"/>
        <pc:sldMkLst>
          <pc:docMk/>
          <pc:sldMk cId="559291329" sldId="256"/>
        </pc:sldMkLst>
        <pc:spChg chg="mod">
          <ac:chgData name="Klas Fjärstedt" userId="c3960ee840912140" providerId="LiveId" clId="{8F8194E3-3802-4059-ABF5-4C323A56B4A9}" dt="2025-04-10T07:33:03.338" v="1256"/>
          <ac:spMkLst>
            <pc:docMk/>
            <pc:sldMk cId="559291329" sldId="256"/>
            <ac:spMk id="2" creationId="{B561826A-4165-0A0A-CA07-BD0568093AD4}"/>
          </ac:spMkLst>
        </pc:spChg>
        <pc:spChg chg="mod">
          <ac:chgData name="Klas Fjärstedt" userId="c3960ee840912140" providerId="LiveId" clId="{8F8194E3-3802-4059-ABF5-4C323A56B4A9}" dt="2025-04-10T07:33:32.028" v="1265"/>
          <ac:spMkLst>
            <pc:docMk/>
            <pc:sldMk cId="559291329" sldId="256"/>
            <ac:spMk id="4" creationId="{6B041E5A-78DD-16DE-BA0D-79372C2498C2}"/>
          </ac:spMkLst>
        </pc:spChg>
        <pc:spChg chg="add del">
          <ac:chgData name="Klas Fjärstedt" userId="c3960ee840912140" providerId="LiveId" clId="{8F8194E3-3802-4059-ABF5-4C323A56B4A9}" dt="2025-04-10T07:32:43.464" v="1249"/>
          <ac:spMkLst>
            <pc:docMk/>
            <pc:sldMk cId="559291329" sldId="256"/>
            <ac:spMk id="10" creationId="{907EF6B7-1338-4443-8C46-6A318D952DFD}"/>
          </ac:spMkLst>
        </pc:spChg>
        <pc:spChg chg="add del">
          <ac:chgData name="Klas Fjärstedt" userId="c3960ee840912140" providerId="LiveId" clId="{8F8194E3-3802-4059-ABF5-4C323A56B4A9}" dt="2025-04-10T07:32:43.464" v="1249"/>
          <ac:spMkLst>
            <pc:docMk/>
            <pc:sldMk cId="559291329" sldId="256"/>
            <ac:spMk id="12" creationId="{DAAE4CDD-124C-4DCF-9584-B6033B545DD5}"/>
          </ac:spMkLst>
        </pc:spChg>
        <pc:spChg chg="add del">
          <ac:chgData name="Klas Fjärstedt" userId="c3960ee840912140" providerId="LiveId" clId="{8F8194E3-3802-4059-ABF5-4C323A56B4A9}" dt="2025-04-10T07:32:43.464" v="1249"/>
          <ac:spMkLst>
            <pc:docMk/>
            <pc:sldMk cId="559291329" sldId="256"/>
            <ac:spMk id="14" creationId="{081E4A58-353D-44AE-B2FC-2A74E2E400F7}"/>
          </ac:spMkLst>
        </pc:spChg>
        <pc:picChg chg="del">
          <ac:chgData name="Klas Fjärstedt" userId="c3960ee840912140" providerId="LiveId" clId="{8F8194E3-3802-4059-ABF5-4C323A56B4A9}" dt="2025-04-10T07:33:46.570" v="1266" actId="478"/>
          <ac:picMkLst>
            <pc:docMk/>
            <pc:sldMk cId="559291329" sldId="256"/>
            <ac:picMk id="5" creationId="{61C2A87C-B0EA-8E03-9DCB-8BE1F17C0AF0}"/>
          </ac:picMkLst>
        </pc:picChg>
      </pc:sldChg>
      <pc:sldChg chg="add del">
        <pc:chgData name="Klas Fjärstedt" userId="c3960ee840912140" providerId="LiveId" clId="{8F8194E3-3802-4059-ABF5-4C323A56B4A9}" dt="2025-04-04T10:34:23.345" v="199" actId="47"/>
        <pc:sldMkLst>
          <pc:docMk/>
          <pc:sldMk cId="750043437" sldId="259"/>
        </pc:sldMkLst>
      </pc:sldChg>
      <pc:sldChg chg="modSp add del mod">
        <pc:chgData name="Klas Fjärstedt" userId="c3960ee840912140" providerId="LiveId" clId="{8F8194E3-3802-4059-ABF5-4C323A56B4A9}" dt="2025-04-04T10:34:16.776" v="197" actId="47"/>
        <pc:sldMkLst>
          <pc:docMk/>
          <pc:sldMk cId="3408379644" sldId="260"/>
        </pc:sldMkLst>
      </pc:sldChg>
      <pc:sldChg chg="add del">
        <pc:chgData name="Klas Fjärstedt" userId="c3960ee840912140" providerId="LiveId" clId="{8F8194E3-3802-4059-ABF5-4C323A56B4A9}" dt="2025-04-10T07:32:30.522" v="1246"/>
        <pc:sldMkLst>
          <pc:docMk/>
          <pc:sldMk cId="2956298775" sldId="261"/>
        </pc:sldMkLst>
      </pc:sldChg>
      <pc:sldChg chg="add modNotesTx">
        <pc:chgData name="Klas Fjärstedt" userId="c3960ee840912140" providerId="LiveId" clId="{8F8194E3-3802-4059-ABF5-4C323A56B4A9}" dt="2025-04-04T11:50:57.165" v="572" actId="313"/>
        <pc:sldMkLst>
          <pc:docMk/>
          <pc:sldMk cId="4197107705" sldId="269"/>
        </pc:sldMkLst>
      </pc:sldChg>
      <pc:sldChg chg="addSp delSp add del ord setBg delDesignElem modNotesTx">
        <pc:chgData name="Klas Fjärstedt" userId="c3960ee840912140" providerId="LiveId" clId="{8F8194E3-3802-4059-ABF5-4C323A56B4A9}" dt="2025-04-10T11:45:30.776" v="1359" actId="20577"/>
        <pc:sldMkLst>
          <pc:docMk/>
          <pc:sldMk cId="2102588909" sldId="2147374884"/>
        </pc:sldMkLst>
        <pc:spChg chg="add del">
          <ac:chgData name="Klas Fjärstedt" userId="c3960ee840912140" providerId="LiveId" clId="{8F8194E3-3802-4059-ABF5-4C323A56B4A9}" dt="2025-04-10T07:32:30.503" v="1245"/>
          <ac:spMkLst>
            <pc:docMk/>
            <pc:sldMk cId="2102588909" sldId="2147374884"/>
            <ac:spMk id="17" creationId="{0D7B6173-1D58-48E2-83CF-37350F315F75}"/>
          </ac:spMkLst>
        </pc:spChg>
        <pc:spChg chg="add del">
          <ac:chgData name="Klas Fjärstedt" userId="c3960ee840912140" providerId="LiveId" clId="{8F8194E3-3802-4059-ABF5-4C323A56B4A9}" dt="2025-04-10T07:32:30.503" v="1245"/>
          <ac:spMkLst>
            <pc:docMk/>
            <pc:sldMk cId="2102588909" sldId="2147374884"/>
            <ac:spMk id="19" creationId="{BE149CDF-5DAC-4860-A285-9492CF2090AA}"/>
          </ac:spMkLst>
        </pc:spChg>
        <pc:spChg chg="add del">
          <ac:chgData name="Klas Fjärstedt" userId="c3960ee840912140" providerId="LiveId" clId="{8F8194E3-3802-4059-ABF5-4C323A56B4A9}" dt="2025-04-10T07:32:30.503" v="1245"/>
          <ac:spMkLst>
            <pc:docMk/>
            <pc:sldMk cId="2102588909" sldId="2147374884"/>
            <ac:spMk id="23" creationId="{21BDEC81-16A7-4451-B893-C15000083B77}"/>
          </ac:spMkLst>
        </pc:spChg>
        <pc:spChg chg="add del">
          <ac:chgData name="Klas Fjärstedt" userId="c3960ee840912140" providerId="LiveId" clId="{8F8194E3-3802-4059-ABF5-4C323A56B4A9}" dt="2025-04-10T07:32:30.503" v="1245"/>
          <ac:spMkLst>
            <pc:docMk/>
            <pc:sldMk cId="2102588909" sldId="2147374884"/>
            <ac:spMk id="25" creationId="{26A515A1-4D80-430E-BE0A-71A290516A82}"/>
          </ac:spMkLst>
        </pc:spChg>
        <pc:picChg chg="add del">
          <ac:chgData name="Klas Fjärstedt" userId="c3960ee840912140" providerId="LiveId" clId="{8F8194E3-3802-4059-ABF5-4C323A56B4A9}" dt="2025-04-10T07:32:30.503" v="1245"/>
          <ac:picMkLst>
            <pc:docMk/>
            <pc:sldMk cId="2102588909" sldId="2147374884"/>
            <ac:picMk id="21" creationId="{B0DAC8FB-A162-44E3-A606-C855A03A5B09}"/>
          </ac:picMkLst>
        </pc:picChg>
      </pc:sldChg>
      <pc:sldChg chg="add del">
        <pc:chgData name="Klas Fjärstedt" userId="c3960ee840912140" providerId="LiveId" clId="{8F8194E3-3802-4059-ABF5-4C323A56B4A9}" dt="2025-04-04T11:51:46.897" v="584" actId="47"/>
        <pc:sldMkLst>
          <pc:docMk/>
          <pc:sldMk cId="3658737132" sldId="2147374888"/>
        </pc:sldMkLst>
      </pc:sldChg>
      <pc:sldChg chg="add del">
        <pc:chgData name="Klas Fjärstedt" userId="c3960ee840912140" providerId="LiveId" clId="{8F8194E3-3802-4059-ABF5-4C323A56B4A9}" dt="2025-04-04T11:51:48.979" v="585" actId="47"/>
        <pc:sldMkLst>
          <pc:docMk/>
          <pc:sldMk cId="3068711433" sldId="2147374891"/>
        </pc:sldMkLst>
      </pc:sldChg>
      <pc:sldChg chg="addSp delSp modSp add del mod setBg delDesignElem">
        <pc:chgData name="Klas Fjärstedt" userId="c3960ee840912140" providerId="LiveId" clId="{8F8194E3-3802-4059-ABF5-4C323A56B4A9}" dt="2025-04-10T07:34:44.329" v="1276" actId="20577"/>
        <pc:sldMkLst>
          <pc:docMk/>
          <pc:sldMk cId="4254978455" sldId="2147374909"/>
        </pc:sldMkLst>
        <pc:spChg chg="mod">
          <ac:chgData name="Klas Fjärstedt" userId="c3960ee840912140" providerId="LiveId" clId="{8F8194E3-3802-4059-ABF5-4C323A56B4A9}" dt="2025-04-10T07:34:44.329" v="1276" actId="20577"/>
          <ac:spMkLst>
            <pc:docMk/>
            <pc:sldMk cId="4254978455" sldId="2147374909"/>
            <ac:spMk id="5" creationId="{DF423325-1348-BCE3-79B3-EDABB8E66D30}"/>
          </ac:spMkLst>
        </pc:spChg>
        <pc:spChg chg="add del">
          <ac:chgData name="Klas Fjärstedt" userId="c3960ee840912140" providerId="LiveId" clId="{8F8194E3-3802-4059-ABF5-4C323A56B4A9}" dt="2025-04-10T07:34:26.239" v="1270"/>
          <ac:spMkLst>
            <pc:docMk/>
            <pc:sldMk cId="4254978455" sldId="2147374909"/>
            <ac:spMk id="10" creationId="{4E1BEB12-92AF-4445-98AD-4C7756E7C93B}"/>
          </ac:spMkLst>
        </pc:spChg>
        <pc:spChg chg="add del">
          <ac:chgData name="Klas Fjärstedt" userId="c3960ee840912140" providerId="LiveId" clId="{8F8194E3-3802-4059-ABF5-4C323A56B4A9}" dt="2025-04-10T07:34:26.239" v="1270"/>
          <ac:spMkLst>
            <pc:docMk/>
            <pc:sldMk cId="4254978455" sldId="2147374909"/>
            <ac:spMk id="12" creationId="{D0522C2C-7B5C-48A7-A969-03941E5D2E76}"/>
          </ac:spMkLst>
        </pc:spChg>
        <pc:spChg chg="add del">
          <ac:chgData name="Klas Fjärstedt" userId="c3960ee840912140" providerId="LiveId" clId="{8F8194E3-3802-4059-ABF5-4C323A56B4A9}" dt="2025-04-10T07:34:26.239" v="1270"/>
          <ac:spMkLst>
            <pc:docMk/>
            <pc:sldMk cId="4254978455" sldId="2147374909"/>
            <ac:spMk id="14" creationId="{9C682A1A-5B2D-4111-BBD6-620165633E5B}"/>
          </ac:spMkLst>
        </pc:spChg>
        <pc:spChg chg="add del">
          <ac:chgData name="Klas Fjärstedt" userId="c3960ee840912140" providerId="LiveId" clId="{8F8194E3-3802-4059-ABF5-4C323A56B4A9}" dt="2025-04-10T07:34:26.239" v="1270"/>
          <ac:spMkLst>
            <pc:docMk/>
            <pc:sldMk cId="4254978455" sldId="2147374909"/>
            <ac:spMk id="16" creationId="{D6EE29F2-D77F-4BD0-A20B-334D316A1C9D}"/>
          </ac:spMkLst>
        </pc:spChg>
        <pc:spChg chg="add del">
          <ac:chgData name="Klas Fjärstedt" userId="c3960ee840912140" providerId="LiveId" clId="{8F8194E3-3802-4059-ABF5-4C323A56B4A9}" dt="2025-04-10T07:34:26.239" v="1270"/>
          <ac:spMkLst>
            <pc:docMk/>
            <pc:sldMk cId="4254978455" sldId="2147374909"/>
            <ac:spMk id="18" creationId="{22D09ED2-868F-42C6-866E-F92E0CEF314F}"/>
          </ac:spMkLst>
        </pc:spChg>
      </pc:sldChg>
      <pc:sldChg chg="add del">
        <pc:chgData name="Klas Fjärstedt" userId="c3960ee840912140" providerId="LiveId" clId="{8F8194E3-3802-4059-ABF5-4C323A56B4A9}" dt="2025-04-10T07:37:07.449" v="1313" actId="47"/>
        <pc:sldMkLst>
          <pc:docMk/>
          <pc:sldMk cId="4146234794" sldId="2147374912"/>
        </pc:sldMkLst>
      </pc:sldChg>
      <pc:sldChg chg="modSp add mod">
        <pc:chgData name="Klas Fjärstedt" userId="c3960ee840912140" providerId="LiveId" clId="{8F8194E3-3802-4059-ABF5-4C323A56B4A9}" dt="2025-04-10T11:45:21.002" v="1350"/>
        <pc:sldMkLst>
          <pc:docMk/>
          <pc:sldMk cId="2715248312" sldId="2147374915"/>
        </pc:sldMkLst>
        <pc:spChg chg="mod">
          <ac:chgData name="Klas Fjärstedt" userId="c3960ee840912140" providerId="LiveId" clId="{8F8194E3-3802-4059-ABF5-4C323A56B4A9}" dt="2025-04-10T11:45:21.002" v="1350"/>
          <ac:spMkLst>
            <pc:docMk/>
            <pc:sldMk cId="2715248312" sldId="2147374915"/>
            <ac:spMk id="2" creationId="{73170FC7-647F-F889-0D86-49F32D85D094}"/>
          </ac:spMkLst>
        </pc:spChg>
      </pc:sldChg>
      <pc:sldChg chg="addSp delSp modSp add mod ord modNotesTx">
        <pc:chgData name="Klas Fjärstedt" userId="c3960ee840912140" providerId="LiveId" clId="{8F8194E3-3802-4059-ABF5-4C323A56B4A9}" dt="2025-04-10T07:51:56.879" v="1321" actId="1076"/>
        <pc:sldMkLst>
          <pc:docMk/>
          <pc:sldMk cId="3997879483" sldId="2147374916"/>
        </pc:sldMkLst>
        <pc:spChg chg="mod">
          <ac:chgData name="Klas Fjärstedt" userId="c3960ee840912140" providerId="LiveId" clId="{8F8194E3-3802-4059-ABF5-4C323A56B4A9}" dt="2025-04-04T10:33:28.064" v="192" actId="20577"/>
          <ac:spMkLst>
            <pc:docMk/>
            <pc:sldMk cId="3997879483" sldId="2147374916"/>
            <ac:spMk id="8" creationId="{48F98601-E667-64B4-CD17-EC7F5038E45F}"/>
          </ac:spMkLst>
        </pc:spChg>
        <pc:picChg chg="add del mod">
          <ac:chgData name="Klas Fjärstedt" userId="c3960ee840912140" providerId="LiveId" clId="{8F8194E3-3802-4059-ABF5-4C323A56B4A9}" dt="2025-04-10T07:51:50.394" v="1318" actId="478"/>
          <ac:picMkLst>
            <pc:docMk/>
            <pc:sldMk cId="3997879483" sldId="2147374916"/>
            <ac:picMk id="2" creationId="{70144CAC-9BC9-993A-95BD-A15515FF7C97}"/>
          </ac:picMkLst>
        </pc:picChg>
        <pc:picChg chg="add mod">
          <ac:chgData name="Klas Fjärstedt" userId="c3960ee840912140" providerId="LiveId" clId="{8F8194E3-3802-4059-ABF5-4C323A56B4A9}" dt="2025-04-10T07:51:56.879" v="1321" actId="1076"/>
          <ac:picMkLst>
            <pc:docMk/>
            <pc:sldMk cId="3997879483" sldId="2147374916"/>
            <ac:picMk id="7" creationId="{91286EAF-9278-B8DF-5889-8D57E2A49906}"/>
          </ac:picMkLst>
        </pc:picChg>
      </pc:sldChg>
      <pc:sldChg chg="add del">
        <pc:chgData name="Klas Fjärstedt" userId="c3960ee840912140" providerId="LiveId" clId="{8F8194E3-3802-4059-ABF5-4C323A56B4A9}" dt="2025-04-04T13:06:08.022" v="1235" actId="47"/>
        <pc:sldMkLst>
          <pc:docMk/>
          <pc:sldMk cId="3870189160" sldId="2147374917"/>
        </pc:sldMkLst>
      </pc:sldChg>
      <pc:sldChg chg="add del">
        <pc:chgData name="Klas Fjärstedt" userId="c3960ee840912140" providerId="LiveId" clId="{8F8194E3-3802-4059-ABF5-4C323A56B4A9}" dt="2025-04-10T07:32:30.522" v="1246"/>
        <pc:sldMkLst>
          <pc:docMk/>
          <pc:sldMk cId="137230993" sldId="2147374918"/>
        </pc:sldMkLst>
      </pc:sldChg>
      <pc:sldChg chg="add del">
        <pc:chgData name="Klas Fjärstedt" userId="c3960ee840912140" providerId="LiveId" clId="{8F8194E3-3802-4059-ABF5-4C323A56B4A9}" dt="2025-04-10T07:32:30.522" v="1246"/>
        <pc:sldMkLst>
          <pc:docMk/>
          <pc:sldMk cId="1555143424" sldId="2147374919"/>
        </pc:sldMkLst>
      </pc:sldChg>
      <pc:sldChg chg="add del">
        <pc:chgData name="Klas Fjärstedt" userId="c3960ee840912140" providerId="LiveId" clId="{8F8194E3-3802-4059-ABF5-4C323A56B4A9}" dt="2025-04-10T07:32:30.522" v="1246"/>
        <pc:sldMkLst>
          <pc:docMk/>
          <pc:sldMk cId="2844820228" sldId="2147374920"/>
        </pc:sldMkLst>
      </pc:sldChg>
      <pc:sldChg chg="addSp delSp modSp add del mod modNotesTx">
        <pc:chgData name="Klas Fjärstedt" userId="c3960ee840912140" providerId="LiveId" clId="{8F8194E3-3802-4059-ABF5-4C323A56B4A9}" dt="2025-04-10T07:33:52.658" v="1267" actId="2696"/>
        <pc:sldMkLst>
          <pc:docMk/>
          <pc:sldMk cId="591699972" sldId="2147374921"/>
        </pc:sldMkLst>
      </pc:sldChg>
      <pc:sldChg chg="modSp add del mod">
        <pc:chgData name="Klas Fjärstedt" userId="c3960ee840912140" providerId="LiveId" clId="{8F8194E3-3802-4059-ABF5-4C323A56B4A9}" dt="2025-04-04T10:34:26.926" v="201" actId="47"/>
        <pc:sldMkLst>
          <pc:docMk/>
          <pc:sldMk cId="118920507" sldId="2147374922"/>
        </pc:sldMkLst>
      </pc:sldChg>
      <pc:sldChg chg="add del">
        <pc:chgData name="Klas Fjärstedt" userId="c3960ee840912140" providerId="LiveId" clId="{8F8194E3-3802-4059-ABF5-4C323A56B4A9}" dt="2025-04-04T10:34:25.538" v="200" actId="47"/>
        <pc:sldMkLst>
          <pc:docMk/>
          <pc:sldMk cId="2237908010" sldId="2147374923"/>
        </pc:sldMkLst>
      </pc:sldChg>
      <pc:sldChg chg="modSp add mod modNotesTx">
        <pc:chgData name="Klas Fjärstedt" userId="c3960ee840912140" providerId="LiveId" clId="{8F8194E3-3802-4059-ABF5-4C323A56B4A9}" dt="2025-04-10T09:37:51.964" v="1347" actId="20577"/>
        <pc:sldMkLst>
          <pc:docMk/>
          <pc:sldMk cId="1544959081" sldId="2147374926"/>
        </pc:sldMkLst>
        <pc:spChg chg="mod">
          <ac:chgData name="Klas Fjärstedt" userId="c3960ee840912140" providerId="LiveId" clId="{8F8194E3-3802-4059-ABF5-4C323A56B4A9}" dt="2025-04-10T09:37:51.964" v="1347" actId="20577"/>
          <ac:spMkLst>
            <pc:docMk/>
            <pc:sldMk cId="1544959081" sldId="2147374926"/>
            <ac:spMk id="21" creationId="{1FD70FF1-3388-D047-8082-8AD3A8CA5443}"/>
          </ac:spMkLst>
        </pc:spChg>
      </pc:sldChg>
      <pc:sldChg chg="add del">
        <pc:chgData name="Klas Fjärstedt" userId="c3960ee840912140" providerId="LiveId" clId="{8F8194E3-3802-4059-ABF5-4C323A56B4A9}" dt="2025-04-10T07:32:30.522" v="1246"/>
        <pc:sldMkLst>
          <pc:docMk/>
          <pc:sldMk cId="1430688964" sldId="2147374929"/>
        </pc:sldMkLst>
      </pc:sldChg>
      <pc:sldChg chg="add del">
        <pc:chgData name="Klas Fjärstedt" userId="c3960ee840912140" providerId="LiveId" clId="{8F8194E3-3802-4059-ABF5-4C323A56B4A9}" dt="2025-04-10T07:32:30.522" v="1246"/>
        <pc:sldMkLst>
          <pc:docMk/>
          <pc:sldMk cId="3118805602" sldId="2147374931"/>
        </pc:sldMkLst>
      </pc:sldChg>
      <pc:sldChg chg="add del">
        <pc:chgData name="Klas Fjärstedt" userId="c3960ee840912140" providerId="LiveId" clId="{8F8194E3-3802-4059-ABF5-4C323A56B4A9}" dt="2025-04-10T07:32:30.522" v="1246"/>
        <pc:sldMkLst>
          <pc:docMk/>
          <pc:sldMk cId="1982150218" sldId="2147374932"/>
        </pc:sldMkLst>
      </pc:sldChg>
      <pc:sldChg chg="addSp delSp modSp add mod ord modNotesTx">
        <pc:chgData name="Klas Fjärstedt" userId="c3960ee840912140" providerId="LiveId" clId="{8F8194E3-3802-4059-ABF5-4C323A56B4A9}" dt="2025-04-10T09:37:38.376" v="1328" actId="1076"/>
        <pc:sldMkLst>
          <pc:docMk/>
          <pc:sldMk cId="265477068" sldId="2147374934"/>
        </pc:sldMkLst>
        <pc:picChg chg="add del mod">
          <ac:chgData name="Klas Fjärstedt" userId="c3960ee840912140" providerId="LiveId" clId="{8F8194E3-3802-4059-ABF5-4C323A56B4A9}" dt="2025-04-10T09:37:34.419" v="1326" actId="478"/>
          <ac:picMkLst>
            <pc:docMk/>
            <pc:sldMk cId="265477068" sldId="2147374934"/>
            <ac:picMk id="3" creationId="{9668A29C-D849-0305-C9AC-1506635FE7A2}"/>
          </ac:picMkLst>
        </pc:picChg>
        <pc:picChg chg="add del mod">
          <ac:chgData name="Klas Fjärstedt" userId="c3960ee840912140" providerId="LiveId" clId="{8F8194E3-3802-4059-ABF5-4C323A56B4A9}" dt="2025-04-10T07:39:25.871" v="1314" actId="478"/>
          <ac:picMkLst>
            <pc:docMk/>
            <pc:sldMk cId="265477068" sldId="2147374934"/>
            <ac:picMk id="4" creationId="{BA1F04CD-0D18-5AF6-2DDF-ED68B0213527}"/>
          </ac:picMkLst>
        </pc:picChg>
        <pc:picChg chg="add mod">
          <ac:chgData name="Klas Fjärstedt" userId="c3960ee840912140" providerId="LiveId" clId="{8F8194E3-3802-4059-ABF5-4C323A56B4A9}" dt="2025-04-04T12:09:37.084" v="786"/>
          <ac:picMkLst>
            <pc:docMk/>
            <pc:sldMk cId="265477068" sldId="2147374934"/>
            <ac:picMk id="5" creationId="{7D9BC550-5A17-608C-951F-F9B995C3F53F}"/>
          </ac:picMkLst>
        </pc:picChg>
        <pc:picChg chg="add mod">
          <ac:chgData name="Klas Fjärstedt" userId="c3960ee840912140" providerId="LiveId" clId="{8F8194E3-3802-4059-ABF5-4C323A56B4A9}" dt="2025-04-10T09:37:38.376" v="1328" actId="1076"/>
          <ac:picMkLst>
            <pc:docMk/>
            <pc:sldMk cId="265477068" sldId="2147374934"/>
            <ac:picMk id="6" creationId="{5DCEA62E-39A9-C590-9078-10213A583C69}"/>
          </ac:picMkLst>
        </pc:picChg>
        <pc:picChg chg="add mod">
          <ac:chgData name="Klas Fjärstedt" userId="c3960ee840912140" providerId="LiveId" clId="{8F8194E3-3802-4059-ABF5-4C323A56B4A9}" dt="2025-04-10T07:39:31.049" v="1317" actId="14100"/>
          <ac:picMkLst>
            <pc:docMk/>
            <pc:sldMk cId="265477068" sldId="2147374934"/>
            <ac:picMk id="7" creationId="{4CD5463D-F308-CC2D-87F7-CA61CA82216C}"/>
          </ac:picMkLst>
        </pc:picChg>
      </pc:sldChg>
      <pc:sldChg chg="modSp add mod ord modNotesTx">
        <pc:chgData name="Klas Fjärstedt" userId="c3960ee840912140" providerId="LiveId" clId="{8F8194E3-3802-4059-ABF5-4C323A56B4A9}" dt="2025-04-04T13:16:41.176" v="1240" actId="20578"/>
        <pc:sldMkLst>
          <pc:docMk/>
          <pc:sldMk cId="1952392880" sldId="2147374935"/>
        </pc:sldMkLst>
        <pc:spChg chg="mod">
          <ac:chgData name="Klas Fjärstedt" userId="c3960ee840912140" providerId="LiveId" clId="{8F8194E3-3802-4059-ABF5-4C323A56B4A9}" dt="2025-03-31T16:26:56.159" v="54" actId="20577"/>
          <ac:spMkLst>
            <pc:docMk/>
            <pc:sldMk cId="1952392880" sldId="2147374935"/>
            <ac:spMk id="2" creationId="{471EA520-66E3-46F5-FCFD-CE91877E751D}"/>
          </ac:spMkLst>
        </pc:spChg>
        <pc:spChg chg="mod">
          <ac:chgData name="Klas Fjärstedt" userId="c3960ee840912140" providerId="LiveId" clId="{8F8194E3-3802-4059-ABF5-4C323A56B4A9}" dt="2025-04-04T11:31:22.899" v="235" actId="20577"/>
          <ac:spMkLst>
            <pc:docMk/>
            <pc:sldMk cId="1952392880" sldId="2147374935"/>
            <ac:spMk id="3" creationId="{2B30C8ED-F7C9-3097-3C6A-1845CA59D39E}"/>
          </ac:spMkLst>
        </pc:spChg>
      </pc:sldChg>
      <pc:sldChg chg="modSp add mod">
        <pc:chgData name="Klas Fjärstedt" userId="c3960ee840912140" providerId="LiveId" clId="{8F8194E3-3802-4059-ABF5-4C323A56B4A9}" dt="2025-04-04T13:01:18.979" v="1171"/>
        <pc:sldMkLst>
          <pc:docMk/>
          <pc:sldMk cId="3153265813" sldId="2147374941"/>
        </pc:sldMkLst>
        <pc:spChg chg="mod">
          <ac:chgData name="Klas Fjärstedt" userId="c3960ee840912140" providerId="LiveId" clId="{8F8194E3-3802-4059-ABF5-4C323A56B4A9}" dt="2025-04-04T13:01:18.979" v="1171"/>
          <ac:spMkLst>
            <pc:docMk/>
            <pc:sldMk cId="3153265813" sldId="2147374941"/>
            <ac:spMk id="3" creationId="{B72057D4-FF18-A50A-D5D7-A7D604F1B2F1}"/>
          </ac:spMkLst>
        </pc:spChg>
      </pc:sldChg>
      <pc:sldChg chg="modSp add del mod modNotesTx">
        <pc:chgData name="Klas Fjärstedt" userId="c3960ee840912140" providerId="LiveId" clId="{8F8194E3-3802-4059-ABF5-4C323A56B4A9}" dt="2025-04-10T09:38:04.455" v="1349" actId="47"/>
        <pc:sldMkLst>
          <pc:docMk/>
          <pc:sldMk cId="2756275442" sldId="2147374942"/>
        </pc:sldMkLst>
      </pc:sldChg>
      <pc:sldChg chg="modSp add mod modNotesTx">
        <pc:chgData name="Klas Fjärstedt" userId="c3960ee840912140" providerId="LiveId" clId="{8F8194E3-3802-4059-ABF5-4C323A56B4A9}" dt="2025-04-04T11:48:03.175" v="449" actId="20577"/>
        <pc:sldMkLst>
          <pc:docMk/>
          <pc:sldMk cId="3115425919" sldId="2147374943"/>
        </pc:sldMkLst>
        <pc:spChg chg="mod">
          <ac:chgData name="Klas Fjärstedt" userId="c3960ee840912140" providerId="LiveId" clId="{8F8194E3-3802-4059-ABF5-4C323A56B4A9}" dt="2025-04-04T11:48:03.175" v="449" actId="20577"/>
          <ac:spMkLst>
            <pc:docMk/>
            <pc:sldMk cId="3115425919" sldId="2147374943"/>
            <ac:spMk id="3" creationId="{8A204B2A-6FCA-535E-4682-379F0DE80965}"/>
          </ac:spMkLst>
        </pc:spChg>
      </pc:sldChg>
      <pc:sldChg chg="addSp modSp new del">
        <pc:chgData name="Klas Fjärstedt" userId="c3960ee840912140" providerId="LiveId" clId="{8F8194E3-3802-4059-ABF5-4C323A56B4A9}" dt="2025-04-04T10:33:16.187" v="190" actId="47"/>
        <pc:sldMkLst>
          <pc:docMk/>
          <pc:sldMk cId="3362213121" sldId="2147374944"/>
        </pc:sldMkLst>
      </pc:sldChg>
      <pc:sldChg chg="addSp delSp modSp new del mod modClrScheme chgLayout">
        <pc:chgData name="Klas Fjärstedt" userId="c3960ee840912140" providerId="LiveId" clId="{8F8194E3-3802-4059-ABF5-4C323A56B4A9}" dt="2025-04-10T07:34:51.470" v="1277" actId="47"/>
        <pc:sldMkLst>
          <pc:docMk/>
          <pc:sldMk cId="328035151" sldId="2147374945"/>
        </pc:sldMkLst>
      </pc:sldChg>
      <pc:sldChg chg="addSp modSp new mod modAnim modNotesTx">
        <pc:chgData name="Klas Fjärstedt" userId="c3960ee840912140" providerId="LiveId" clId="{8F8194E3-3802-4059-ABF5-4C323A56B4A9}" dt="2025-04-04T11:54:47.516" v="676" actId="313"/>
        <pc:sldMkLst>
          <pc:docMk/>
          <pc:sldMk cId="1485557839" sldId="2147374946"/>
        </pc:sldMkLst>
        <pc:spChg chg="mod">
          <ac:chgData name="Klas Fjärstedt" userId="c3960ee840912140" providerId="LiveId" clId="{8F8194E3-3802-4059-ABF5-4C323A56B4A9}" dt="2025-03-31T16:35:00.809" v="91" actId="6549"/>
          <ac:spMkLst>
            <pc:docMk/>
            <pc:sldMk cId="1485557839" sldId="2147374946"/>
            <ac:spMk id="2" creationId="{D046124B-7259-6D04-F498-002A37335A87}"/>
          </ac:spMkLst>
        </pc:spChg>
        <pc:spChg chg="mod">
          <ac:chgData name="Klas Fjärstedt" userId="c3960ee840912140" providerId="LiveId" clId="{8F8194E3-3802-4059-ABF5-4C323A56B4A9}" dt="2025-03-31T16:35:07.407" v="95"/>
          <ac:spMkLst>
            <pc:docMk/>
            <pc:sldMk cId="1485557839" sldId="2147374946"/>
            <ac:spMk id="3" creationId="{97DADAC2-7528-0DFC-6675-348F9719E420}"/>
          </ac:spMkLst>
        </pc:spChg>
        <pc:picChg chg="add mod">
          <ac:chgData name="Klas Fjärstedt" userId="c3960ee840912140" providerId="LiveId" clId="{8F8194E3-3802-4059-ABF5-4C323A56B4A9}" dt="2025-04-04T11:51:57.159" v="586"/>
          <ac:picMkLst>
            <pc:docMk/>
            <pc:sldMk cId="1485557839" sldId="2147374946"/>
            <ac:picMk id="4" creationId="{E4254FB8-F5A3-E32F-4827-5B4AFB8C17BB}"/>
          </ac:picMkLst>
        </pc:picChg>
      </pc:sldChg>
      <pc:sldChg chg="addSp delSp modSp add mod ord modNotesTx">
        <pc:chgData name="Klas Fjärstedt" userId="c3960ee840912140" providerId="LiveId" clId="{8F8194E3-3802-4059-ABF5-4C323A56B4A9}" dt="2025-04-10T11:46:43.789" v="1374" actId="313"/>
        <pc:sldMkLst>
          <pc:docMk/>
          <pc:sldMk cId="164054585" sldId="2147374947"/>
        </pc:sldMkLst>
        <pc:spChg chg="mod">
          <ac:chgData name="Klas Fjärstedt" userId="c3960ee840912140" providerId="LiveId" clId="{8F8194E3-3802-4059-ABF5-4C323A56B4A9}" dt="2025-04-04T12:51:25.248" v="896" actId="20577"/>
          <ac:spMkLst>
            <pc:docMk/>
            <pc:sldMk cId="164054585" sldId="2147374947"/>
            <ac:spMk id="2" creationId="{C2D924A9-9142-268C-B10B-2F52C48F5A36}"/>
          </ac:spMkLst>
        </pc:spChg>
        <pc:picChg chg="add mod">
          <ac:chgData name="Klas Fjärstedt" userId="c3960ee840912140" providerId="LiveId" clId="{8F8194E3-3802-4059-ABF5-4C323A56B4A9}" dt="2025-04-04T12:52:17.676" v="901" actId="14100"/>
          <ac:picMkLst>
            <pc:docMk/>
            <pc:sldMk cId="164054585" sldId="2147374947"/>
            <ac:picMk id="3" creationId="{B4C1FE1E-306D-D6B9-151A-40F18A817D13}"/>
          </ac:picMkLst>
        </pc:picChg>
        <pc:picChg chg="add mod">
          <ac:chgData name="Klas Fjärstedt" userId="c3960ee840912140" providerId="LiveId" clId="{8F8194E3-3802-4059-ABF5-4C323A56B4A9}" dt="2025-04-04T12:52:07.869" v="900" actId="1076"/>
          <ac:picMkLst>
            <pc:docMk/>
            <pc:sldMk cId="164054585" sldId="2147374947"/>
            <ac:picMk id="6" creationId="{3D375B15-FDCD-004F-282F-B1BE5CF41339}"/>
          </ac:picMkLst>
        </pc:picChg>
        <pc:picChg chg="add mod">
          <ac:chgData name="Klas Fjärstedt" userId="c3960ee840912140" providerId="LiveId" clId="{8F8194E3-3802-4059-ABF5-4C323A56B4A9}" dt="2025-04-04T12:52:01.783" v="899" actId="1076"/>
          <ac:picMkLst>
            <pc:docMk/>
            <pc:sldMk cId="164054585" sldId="2147374947"/>
            <ac:picMk id="8" creationId="{82E2A566-193B-1152-980E-35AAA16313F8}"/>
          </ac:picMkLst>
        </pc:picChg>
      </pc:sldChg>
      <pc:sldChg chg="modSp new del mod ord">
        <pc:chgData name="Klas Fjärstedt" userId="c3960ee840912140" providerId="LiveId" clId="{8F8194E3-3802-4059-ABF5-4C323A56B4A9}" dt="2025-04-04T11:50:59.999" v="573" actId="47"/>
        <pc:sldMkLst>
          <pc:docMk/>
          <pc:sldMk cId="375893274" sldId="2147374947"/>
        </pc:sldMkLst>
      </pc:sldChg>
      <pc:sldChg chg="addSp delSp modSp new mod delAnim modAnim modNotesTx">
        <pc:chgData name="Klas Fjärstedt" userId="c3960ee840912140" providerId="LiveId" clId="{8F8194E3-3802-4059-ABF5-4C323A56B4A9}" dt="2025-04-10T11:49:00.209" v="1401" actId="692"/>
        <pc:sldMkLst>
          <pc:docMk/>
          <pc:sldMk cId="948117120" sldId="2147374948"/>
        </pc:sldMkLst>
        <pc:spChg chg="mod">
          <ac:chgData name="Klas Fjärstedt" userId="c3960ee840912140" providerId="LiveId" clId="{8F8194E3-3802-4059-ABF5-4C323A56B4A9}" dt="2025-03-31T16:36:37.286" v="119" actId="20577"/>
          <ac:spMkLst>
            <pc:docMk/>
            <pc:sldMk cId="948117120" sldId="2147374948"/>
            <ac:spMk id="2" creationId="{D0F95B91-8B24-68A7-10A1-7009094FE2F0}"/>
          </ac:spMkLst>
        </pc:spChg>
        <pc:spChg chg="add mod">
          <ac:chgData name="Klas Fjärstedt" userId="c3960ee840912140" providerId="LiveId" clId="{8F8194E3-3802-4059-ABF5-4C323A56B4A9}" dt="2025-04-10T11:49:00.209" v="1401" actId="692"/>
          <ac:spMkLst>
            <pc:docMk/>
            <pc:sldMk cId="948117120" sldId="2147374948"/>
            <ac:spMk id="5" creationId="{EE4D4055-9AA5-B4F4-8FA2-569564E8F346}"/>
          </ac:spMkLst>
        </pc:spChg>
        <pc:spChg chg="add mod">
          <ac:chgData name="Klas Fjärstedt" userId="c3960ee840912140" providerId="LiveId" clId="{8F8194E3-3802-4059-ABF5-4C323A56B4A9}" dt="2025-03-31T16:36:26.352" v="116" actId="1076"/>
          <ac:spMkLst>
            <pc:docMk/>
            <pc:sldMk cId="948117120" sldId="2147374948"/>
            <ac:spMk id="6" creationId="{A05A0259-E955-3E0A-1B9F-FE853A904E22}"/>
          </ac:spMkLst>
        </pc:spChg>
        <pc:spChg chg="add del mod">
          <ac:chgData name="Klas Fjärstedt" userId="c3960ee840912140" providerId="LiveId" clId="{8F8194E3-3802-4059-ABF5-4C323A56B4A9}" dt="2025-04-10T11:48:47.857" v="1379" actId="478"/>
          <ac:spMkLst>
            <pc:docMk/>
            <pc:sldMk cId="948117120" sldId="2147374948"/>
            <ac:spMk id="7" creationId="{A2B53642-F9EC-7743-4038-42608F205401}"/>
          </ac:spMkLst>
        </pc:spChg>
        <pc:graphicFrameChg chg="add mod modGraphic">
          <ac:chgData name="Klas Fjärstedt" userId="c3960ee840912140" providerId="LiveId" clId="{8F8194E3-3802-4059-ABF5-4C323A56B4A9}" dt="2025-03-31T16:36:07.703" v="112" actId="2711"/>
          <ac:graphicFrameMkLst>
            <pc:docMk/>
            <pc:sldMk cId="948117120" sldId="2147374948"/>
            <ac:graphicFrameMk id="4" creationId="{1B3BD6B8-37F5-509B-FEEB-7EDEC4362685}"/>
          </ac:graphicFrameMkLst>
        </pc:graphicFrameChg>
        <pc:picChg chg="add mod">
          <ac:chgData name="Klas Fjärstedt" userId="c3960ee840912140" providerId="LiveId" clId="{8F8194E3-3802-4059-ABF5-4C323A56B4A9}" dt="2025-04-04T12:47:02.360" v="874"/>
          <ac:picMkLst>
            <pc:docMk/>
            <pc:sldMk cId="948117120" sldId="2147374948"/>
            <ac:picMk id="3" creationId="{329065CF-3FCA-CBF8-185B-0E3BDC9F0D97}"/>
          </ac:picMkLst>
        </pc:picChg>
      </pc:sldChg>
      <pc:sldChg chg="addSp delSp modSp new mod modNotesTx">
        <pc:chgData name="Klas Fjärstedt" userId="c3960ee840912140" providerId="LiveId" clId="{8F8194E3-3802-4059-ABF5-4C323A56B4A9}" dt="2025-04-10T11:49:13.924" v="1405" actId="1076"/>
        <pc:sldMkLst>
          <pc:docMk/>
          <pc:sldMk cId="217811681" sldId="2147374949"/>
        </pc:sldMkLst>
        <pc:spChg chg="mod">
          <ac:chgData name="Klas Fjärstedt" userId="c3960ee840912140" providerId="LiveId" clId="{8F8194E3-3802-4059-ABF5-4C323A56B4A9}" dt="2025-03-31T16:36:56.938" v="129"/>
          <ac:spMkLst>
            <pc:docMk/>
            <pc:sldMk cId="217811681" sldId="2147374949"/>
            <ac:spMk id="2" creationId="{3E1CCA2A-2D57-A8CB-5A71-AFCE1341E3FF}"/>
          </ac:spMkLst>
        </pc:spChg>
        <pc:spChg chg="add mod">
          <ac:chgData name="Klas Fjärstedt" userId="c3960ee840912140" providerId="LiveId" clId="{8F8194E3-3802-4059-ABF5-4C323A56B4A9}" dt="2025-04-10T11:49:13.924" v="1405" actId="1076"/>
          <ac:spMkLst>
            <pc:docMk/>
            <pc:sldMk cId="217811681" sldId="2147374949"/>
            <ac:spMk id="4" creationId="{DD6C2399-D122-4B4A-48D2-8FEDDDC3C3DA}"/>
          </ac:spMkLst>
        </pc:spChg>
        <pc:spChg chg="add del mod">
          <ac:chgData name="Klas Fjärstedt" userId="c3960ee840912140" providerId="LiveId" clId="{8F8194E3-3802-4059-ABF5-4C323A56B4A9}" dt="2025-04-10T11:49:08.669" v="1402" actId="478"/>
          <ac:spMkLst>
            <pc:docMk/>
            <pc:sldMk cId="217811681" sldId="2147374949"/>
            <ac:spMk id="7" creationId="{D29FBD8D-6D39-A2C5-1577-8204E6F58D6D}"/>
          </ac:spMkLst>
        </pc:spChg>
        <pc:spChg chg="add mod">
          <ac:chgData name="Klas Fjärstedt" userId="c3960ee840912140" providerId="LiveId" clId="{8F8194E3-3802-4059-ABF5-4C323A56B4A9}" dt="2025-03-31T16:37:33.093" v="138"/>
          <ac:spMkLst>
            <pc:docMk/>
            <pc:sldMk cId="217811681" sldId="2147374949"/>
            <ac:spMk id="8" creationId="{CC659913-D28D-CF7E-F166-F7B421E3CBEE}"/>
          </ac:spMkLst>
        </pc:spChg>
        <pc:graphicFrameChg chg="add mod modGraphic">
          <ac:chgData name="Klas Fjärstedt" userId="c3960ee840912140" providerId="LiveId" clId="{8F8194E3-3802-4059-ABF5-4C323A56B4A9}" dt="2025-03-31T16:37:25.895" v="136" actId="1076"/>
          <ac:graphicFrameMkLst>
            <pc:docMk/>
            <pc:sldMk cId="217811681" sldId="2147374949"/>
            <ac:graphicFrameMk id="6" creationId="{6DF2B3F7-2650-5BC3-5458-F0B4F5B6ED92}"/>
          </ac:graphicFrameMkLst>
        </pc:graphicFrameChg>
        <pc:picChg chg="add mod">
          <ac:chgData name="Klas Fjärstedt" userId="c3960ee840912140" providerId="LiveId" clId="{8F8194E3-3802-4059-ABF5-4C323A56B4A9}" dt="2025-04-04T12:47:15.991" v="877"/>
          <ac:picMkLst>
            <pc:docMk/>
            <pc:sldMk cId="217811681" sldId="2147374949"/>
            <ac:picMk id="3" creationId="{6C4A952A-C319-186D-3A05-54ACAFCC8B16}"/>
          </ac:picMkLst>
        </pc:picChg>
      </pc:sldChg>
      <pc:sldChg chg="addSp delSp modSp new del mod modAnim modNotesTx">
        <pc:chgData name="Klas Fjärstedt" userId="c3960ee840912140" providerId="LiveId" clId="{8F8194E3-3802-4059-ABF5-4C323A56B4A9}" dt="2025-04-04T12:47:20.570" v="878" actId="47"/>
        <pc:sldMkLst>
          <pc:docMk/>
          <pc:sldMk cId="2581599214" sldId="2147374950"/>
        </pc:sldMkLst>
      </pc:sldChg>
      <pc:sldChg chg="addSp modSp new mod modNotesTx">
        <pc:chgData name="Klas Fjärstedt" userId="c3960ee840912140" providerId="LiveId" clId="{8F8194E3-3802-4059-ABF5-4C323A56B4A9}" dt="2025-04-10T11:49:44.894" v="1414" actId="20577"/>
        <pc:sldMkLst>
          <pc:docMk/>
          <pc:sldMk cId="4268102051" sldId="2147374951"/>
        </pc:sldMkLst>
        <pc:spChg chg="mod">
          <ac:chgData name="Klas Fjärstedt" userId="c3960ee840912140" providerId="LiveId" clId="{8F8194E3-3802-4059-ABF5-4C323A56B4A9}" dt="2025-03-31T16:39:30.569" v="151"/>
          <ac:spMkLst>
            <pc:docMk/>
            <pc:sldMk cId="4268102051" sldId="2147374951"/>
            <ac:spMk id="2" creationId="{B990FFC1-9AFE-C3E5-510C-24001C61004B}"/>
          </ac:spMkLst>
        </pc:spChg>
        <pc:spChg chg="mod">
          <ac:chgData name="Klas Fjärstedt" userId="c3960ee840912140" providerId="LiveId" clId="{8F8194E3-3802-4059-ABF5-4C323A56B4A9}" dt="2025-04-04T12:58:05.590" v="1087" actId="20577"/>
          <ac:spMkLst>
            <pc:docMk/>
            <pc:sldMk cId="4268102051" sldId="2147374951"/>
            <ac:spMk id="3" creationId="{6EAD4417-8BDF-E8AC-EB25-9B07AF1AB720}"/>
          </ac:spMkLst>
        </pc:spChg>
        <pc:picChg chg="add mod">
          <ac:chgData name="Klas Fjärstedt" userId="c3960ee840912140" providerId="LiveId" clId="{8F8194E3-3802-4059-ABF5-4C323A56B4A9}" dt="2025-04-04T12:58:42.261" v="1089" actId="1076"/>
          <ac:picMkLst>
            <pc:docMk/>
            <pc:sldMk cId="4268102051" sldId="2147374951"/>
            <ac:picMk id="4" creationId="{0C26C862-A720-9598-979A-031CE506BC5C}"/>
          </ac:picMkLst>
        </pc:picChg>
        <pc:picChg chg="add mod">
          <ac:chgData name="Klas Fjärstedt" userId="c3960ee840912140" providerId="LiveId" clId="{8F8194E3-3802-4059-ABF5-4C323A56B4A9}" dt="2025-04-04T12:58:42.261" v="1089" actId="1076"/>
          <ac:picMkLst>
            <pc:docMk/>
            <pc:sldMk cId="4268102051" sldId="2147374951"/>
            <ac:picMk id="5" creationId="{4AC9B053-77EE-9945-C92E-81E68869F462}"/>
          </ac:picMkLst>
        </pc:picChg>
        <pc:picChg chg="add mod">
          <ac:chgData name="Klas Fjärstedt" userId="c3960ee840912140" providerId="LiveId" clId="{8F8194E3-3802-4059-ABF5-4C323A56B4A9}" dt="2025-04-04T12:58:42.261" v="1089" actId="1076"/>
          <ac:picMkLst>
            <pc:docMk/>
            <pc:sldMk cId="4268102051" sldId="2147374951"/>
            <ac:picMk id="6" creationId="{0D4496AF-D15F-792C-3F30-8C7301A33B37}"/>
          </ac:picMkLst>
        </pc:picChg>
      </pc:sldChg>
      <pc:sldChg chg="addSp delSp modSp new mod modNotesTx">
        <pc:chgData name="Klas Fjärstedt" userId="c3960ee840912140" providerId="LiveId" clId="{8F8194E3-3802-4059-ABF5-4C323A56B4A9}" dt="2025-04-10T11:49:52.663" v="1415"/>
        <pc:sldMkLst>
          <pc:docMk/>
          <pc:sldMk cId="2984913708" sldId="2147374952"/>
        </pc:sldMkLst>
        <pc:spChg chg="mod">
          <ac:chgData name="Klas Fjärstedt" userId="c3960ee840912140" providerId="LiveId" clId="{8F8194E3-3802-4059-ABF5-4C323A56B4A9}" dt="2025-03-31T16:39:56.060" v="156"/>
          <ac:spMkLst>
            <pc:docMk/>
            <pc:sldMk cId="2984913708" sldId="2147374952"/>
            <ac:spMk id="2" creationId="{A82460C9-4942-E30E-E482-5EC1402B18BA}"/>
          </ac:spMkLst>
        </pc:spChg>
        <pc:spChg chg="mod">
          <ac:chgData name="Klas Fjärstedt" userId="c3960ee840912140" providerId="LiveId" clId="{8F8194E3-3802-4059-ABF5-4C323A56B4A9}" dt="2025-03-31T16:40:01.671" v="159"/>
          <ac:spMkLst>
            <pc:docMk/>
            <pc:sldMk cId="2984913708" sldId="2147374952"/>
            <ac:spMk id="3" creationId="{0B7D795B-13B5-34DD-34D4-F4FF4A91AD6E}"/>
          </ac:spMkLst>
        </pc:spChg>
        <pc:spChg chg="add mod">
          <ac:chgData name="Klas Fjärstedt" userId="c3960ee840912140" providerId="LiveId" clId="{8F8194E3-3802-4059-ABF5-4C323A56B4A9}" dt="2025-03-31T16:40:35.482" v="169" actId="1076"/>
          <ac:spMkLst>
            <pc:docMk/>
            <pc:sldMk cId="2984913708" sldId="2147374952"/>
            <ac:spMk id="6" creationId="{BAD1A1EF-5787-8416-DE4F-272BE9E07510}"/>
          </ac:spMkLst>
        </pc:spChg>
        <pc:graphicFrameChg chg="add mod">
          <ac:chgData name="Klas Fjärstedt" userId="c3960ee840912140" providerId="LiveId" clId="{8F8194E3-3802-4059-ABF5-4C323A56B4A9}" dt="2025-03-31T16:40:13.022" v="161" actId="1076"/>
          <ac:graphicFrameMkLst>
            <pc:docMk/>
            <pc:sldMk cId="2984913708" sldId="2147374952"/>
            <ac:graphicFrameMk id="4" creationId="{27E6D2E8-66C1-3C9C-DFD2-015B3D07ABB1}"/>
          </ac:graphicFrameMkLst>
        </pc:graphicFrameChg>
        <pc:picChg chg="add mod">
          <ac:chgData name="Klas Fjärstedt" userId="c3960ee840912140" providerId="LiveId" clId="{8F8194E3-3802-4059-ABF5-4C323A56B4A9}" dt="2025-04-04T12:59:04.271" v="1093"/>
          <ac:picMkLst>
            <pc:docMk/>
            <pc:sldMk cId="2984913708" sldId="2147374952"/>
            <ac:picMk id="9" creationId="{75701CF6-09D7-126E-1C19-1CD424A23557}"/>
          </ac:picMkLst>
        </pc:picChg>
        <pc:picChg chg="add mod">
          <ac:chgData name="Klas Fjärstedt" userId="c3960ee840912140" providerId="LiveId" clId="{8F8194E3-3802-4059-ABF5-4C323A56B4A9}" dt="2025-04-04T12:59:04.271" v="1093"/>
          <ac:picMkLst>
            <pc:docMk/>
            <pc:sldMk cId="2984913708" sldId="2147374952"/>
            <ac:picMk id="10" creationId="{0A8EE65E-BBE7-2ACA-0986-B36730E22D44}"/>
          </ac:picMkLst>
        </pc:picChg>
        <pc:picChg chg="add mod">
          <ac:chgData name="Klas Fjärstedt" userId="c3960ee840912140" providerId="LiveId" clId="{8F8194E3-3802-4059-ABF5-4C323A56B4A9}" dt="2025-04-04T12:59:04.271" v="1093"/>
          <ac:picMkLst>
            <pc:docMk/>
            <pc:sldMk cId="2984913708" sldId="2147374952"/>
            <ac:picMk id="11" creationId="{CA37A352-72DE-C716-0766-6321BAD867A3}"/>
          </ac:picMkLst>
        </pc:picChg>
      </pc:sldChg>
      <pc:sldChg chg="addSp new del mod ord">
        <pc:chgData name="Klas Fjärstedt" userId="c3960ee840912140" providerId="LiveId" clId="{8F8194E3-3802-4059-ABF5-4C323A56B4A9}" dt="2025-04-04T13:01:54.357" v="1180" actId="47"/>
        <pc:sldMkLst>
          <pc:docMk/>
          <pc:sldMk cId="2672078958" sldId="2147374953"/>
        </pc:sldMkLst>
      </pc:sldChg>
      <pc:sldChg chg="add del">
        <pc:chgData name="Klas Fjärstedt" userId="c3960ee840912140" providerId="LiveId" clId="{8F8194E3-3802-4059-ABF5-4C323A56B4A9}" dt="2025-04-04T13:01:31.673" v="1173" actId="47"/>
        <pc:sldMkLst>
          <pc:docMk/>
          <pc:sldMk cId="204494352" sldId="2147374954"/>
        </pc:sldMkLst>
      </pc:sldChg>
      <pc:sldChg chg="add">
        <pc:chgData name="Klas Fjärstedt" userId="c3960ee840912140" providerId="LiveId" clId="{8F8194E3-3802-4059-ABF5-4C323A56B4A9}" dt="2025-04-04T10:34:20.895" v="198"/>
        <pc:sldMkLst>
          <pc:docMk/>
          <pc:sldMk cId="2289139767" sldId="2147374955"/>
        </pc:sldMkLst>
      </pc:sldChg>
      <pc:sldChg chg="add modNotesTx">
        <pc:chgData name="Klas Fjärstedt" userId="c3960ee840912140" providerId="LiveId" clId="{8F8194E3-3802-4059-ABF5-4C323A56B4A9}" dt="2025-04-04T11:51:30.224" v="578" actId="20577"/>
        <pc:sldMkLst>
          <pc:docMk/>
          <pc:sldMk cId="389035430" sldId="2147374956"/>
        </pc:sldMkLst>
      </pc:sldChg>
      <pc:sldChg chg="add modAnim modNotesTx">
        <pc:chgData name="Klas Fjärstedt" userId="c3960ee840912140" providerId="LiveId" clId="{8F8194E3-3802-4059-ABF5-4C323A56B4A9}" dt="2025-04-10T11:46:19.729" v="1361"/>
        <pc:sldMkLst>
          <pc:docMk/>
          <pc:sldMk cId="2888672732" sldId="2147374957"/>
        </pc:sldMkLst>
      </pc:sldChg>
      <pc:sldChg chg="addSp delSp modSp new mod ord modNotesTx">
        <pc:chgData name="Klas Fjärstedt" userId="c3960ee840912140" providerId="LiveId" clId="{8F8194E3-3802-4059-ABF5-4C323A56B4A9}" dt="2025-04-10T07:35:41.940" v="1281" actId="20577"/>
        <pc:sldMkLst>
          <pc:docMk/>
          <pc:sldMk cId="1292249391" sldId="2147374958"/>
        </pc:sldMkLst>
        <pc:spChg chg="mod">
          <ac:chgData name="Klas Fjärstedt" userId="c3960ee840912140" providerId="LiveId" clId="{8F8194E3-3802-4059-ABF5-4C323A56B4A9}" dt="2025-04-04T12:04:54.623" v="715" actId="313"/>
          <ac:spMkLst>
            <pc:docMk/>
            <pc:sldMk cId="1292249391" sldId="2147374958"/>
            <ac:spMk id="2" creationId="{FBBB0A61-CE24-628B-FEEC-F1FCE1809E8B}"/>
          </ac:spMkLst>
        </pc:spChg>
        <pc:spChg chg="add mod">
          <ac:chgData name="Klas Fjärstedt" userId="c3960ee840912140" providerId="LiveId" clId="{8F8194E3-3802-4059-ABF5-4C323A56B4A9}" dt="2025-04-04T12:08:11.027" v="783" actId="208"/>
          <ac:spMkLst>
            <pc:docMk/>
            <pc:sldMk cId="1292249391" sldId="2147374958"/>
            <ac:spMk id="5" creationId="{2E9CC6EF-2A05-4FB8-A7A7-B5C838829490}"/>
          </ac:spMkLst>
        </pc:spChg>
        <pc:picChg chg="add mod">
          <ac:chgData name="Klas Fjärstedt" userId="c3960ee840912140" providerId="LiveId" clId="{8F8194E3-3802-4059-ABF5-4C323A56B4A9}" dt="2025-04-04T12:09:40.623" v="787"/>
          <ac:picMkLst>
            <pc:docMk/>
            <pc:sldMk cId="1292249391" sldId="2147374958"/>
            <ac:picMk id="6" creationId="{DD0F8B3D-3F54-3022-DEDD-DB6B9E0F88E2}"/>
          </ac:picMkLst>
        </pc:picChg>
      </pc:sldChg>
      <pc:sldChg chg="addSp delSp modSp new mod modNotesTx">
        <pc:chgData name="Klas Fjärstedt" userId="c3960ee840912140" providerId="LiveId" clId="{8F8194E3-3802-4059-ABF5-4C323A56B4A9}" dt="2025-04-04T13:00:10.502" v="1097"/>
        <pc:sldMkLst>
          <pc:docMk/>
          <pc:sldMk cId="2252613637" sldId="2147374959"/>
        </pc:sldMkLst>
        <pc:spChg chg="mod">
          <ac:chgData name="Klas Fjärstedt" userId="c3960ee840912140" providerId="LiveId" clId="{8F8194E3-3802-4059-ABF5-4C323A56B4A9}" dt="2025-04-04T12:56:26.823" v="1078"/>
          <ac:spMkLst>
            <pc:docMk/>
            <pc:sldMk cId="2252613637" sldId="2147374959"/>
            <ac:spMk id="2" creationId="{634313DA-B2F9-6FD1-6A19-85148280F5C5}"/>
          </ac:spMkLst>
        </pc:spChg>
        <pc:spChg chg="add mod">
          <ac:chgData name="Klas Fjärstedt" userId="c3960ee840912140" providerId="LiveId" clId="{8F8194E3-3802-4059-ABF5-4C323A56B4A9}" dt="2025-04-04T12:56:20.166" v="1075" actId="1076"/>
          <ac:spMkLst>
            <pc:docMk/>
            <pc:sldMk cId="2252613637" sldId="2147374959"/>
            <ac:spMk id="5" creationId="{BC0887B4-6E28-826C-2077-AA8A9A5D3C23}"/>
          </ac:spMkLst>
        </pc:spChg>
        <pc:graphicFrameChg chg="add mod">
          <ac:chgData name="Klas Fjärstedt" userId="c3960ee840912140" providerId="LiveId" clId="{8F8194E3-3802-4059-ABF5-4C323A56B4A9}" dt="2025-04-04T12:56:11.951" v="1073" actId="1076"/>
          <ac:graphicFrameMkLst>
            <pc:docMk/>
            <pc:sldMk cId="2252613637" sldId="2147374959"/>
            <ac:graphicFrameMk id="4" creationId="{CA18A081-B613-B51B-E778-79FD1429A7BE}"/>
          </ac:graphicFrameMkLst>
        </pc:graphicFrameChg>
        <pc:picChg chg="add mod">
          <ac:chgData name="Klas Fjärstedt" userId="c3960ee840912140" providerId="LiveId" clId="{8F8194E3-3802-4059-ABF5-4C323A56B4A9}" dt="2025-04-04T13:00:10.502" v="1097"/>
          <ac:picMkLst>
            <pc:docMk/>
            <pc:sldMk cId="2252613637" sldId="2147374959"/>
            <ac:picMk id="6" creationId="{B2C9FC0E-0D53-E24D-3E08-3006A9F20B58}"/>
          </ac:picMkLst>
        </pc:picChg>
      </pc:sldChg>
      <pc:sldChg chg="addSp delSp modSp add mod modNotesTx">
        <pc:chgData name="Klas Fjärstedt" userId="c3960ee840912140" providerId="LiveId" clId="{8F8194E3-3802-4059-ABF5-4C323A56B4A9}" dt="2025-04-10T07:57:36.619" v="1325" actId="1076"/>
        <pc:sldMkLst>
          <pc:docMk/>
          <pc:sldMk cId="1235050813" sldId="2147374960"/>
        </pc:sldMkLst>
        <pc:spChg chg="mod">
          <ac:chgData name="Klas Fjärstedt" userId="c3960ee840912140" providerId="LiveId" clId="{8F8194E3-3802-4059-ABF5-4C323A56B4A9}" dt="2025-04-04T13:02:07.701" v="1182" actId="20577"/>
          <ac:spMkLst>
            <pc:docMk/>
            <pc:sldMk cId="1235050813" sldId="2147374960"/>
            <ac:spMk id="8" creationId="{48F98601-E667-64B4-CD17-EC7F5038E45F}"/>
          </ac:spMkLst>
        </pc:spChg>
        <pc:picChg chg="add del mod">
          <ac:chgData name="Klas Fjärstedt" userId="c3960ee840912140" providerId="LiveId" clId="{8F8194E3-3802-4059-ABF5-4C323A56B4A9}" dt="2025-04-10T07:57:32.399" v="1322" actId="478"/>
          <ac:picMkLst>
            <pc:docMk/>
            <pc:sldMk cId="1235050813" sldId="2147374960"/>
            <ac:picMk id="2" creationId="{EAE6C696-E08E-FAE7-5EB0-4155043B8DDB}"/>
          </ac:picMkLst>
        </pc:picChg>
        <pc:picChg chg="add mod">
          <ac:chgData name="Klas Fjärstedt" userId="c3960ee840912140" providerId="LiveId" clId="{8F8194E3-3802-4059-ABF5-4C323A56B4A9}" dt="2025-04-10T07:57:36.619" v="1325" actId="1076"/>
          <ac:picMkLst>
            <pc:docMk/>
            <pc:sldMk cId="1235050813" sldId="2147374960"/>
            <ac:picMk id="6" creationId="{65BA4BF4-1059-1005-AF27-F5C67FF55D55}"/>
          </ac:picMkLst>
        </pc:picChg>
      </pc:sldChg>
      <pc:sldChg chg="add modNotesTx">
        <pc:chgData name="Klas Fjärstedt" userId="c3960ee840912140" providerId="LiveId" clId="{8F8194E3-3802-4059-ABF5-4C323A56B4A9}" dt="2025-04-04T13:06:06.249" v="1234" actId="20577"/>
        <pc:sldMkLst>
          <pc:docMk/>
          <pc:sldMk cId="2222316433" sldId="2147374961"/>
        </pc:sldMkLst>
      </pc:sldChg>
      <pc:sldChg chg="add del">
        <pc:chgData name="Klas Fjärstedt" userId="c3960ee840912140" providerId="LiveId" clId="{8F8194E3-3802-4059-ABF5-4C323A56B4A9}" dt="2025-04-10T07:32:30.522" v="1246"/>
        <pc:sldMkLst>
          <pc:docMk/>
          <pc:sldMk cId="809462847" sldId="2147374962"/>
        </pc:sldMkLst>
      </pc:sldChg>
      <pc:sldChg chg="addSp delSp add del setBg delDesignElem">
        <pc:chgData name="Klas Fjärstedt" userId="c3960ee840912140" providerId="LiveId" clId="{8F8194E3-3802-4059-ABF5-4C323A56B4A9}" dt="2025-04-10T11:50:08.067" v="1416"/>
        <pc:sldMkLst>
          <pc:docMk/>
          <pc:sldMk cId="1496094117" sldId="2147374963"/>
        </pc:sldMkLst>
        <pc:spChg chg="add del">
          <ac:chgData name="Klas Fjärstedt" userId="c3960ee840912140" providerId="LiveId" clId="{8F8194E3-3802-4059-ABF5-4C323A56B4A9}" dt="2025-04-10T07:37:02.722" v="1311"/>
          <ac:spMkLst>
            <pc:docMk/>
            <pc:sldMk cId="1496094117" sldId="2147374963"/>
            <ac:spMk id="10" creationId="{4E1BEB12-92AF-4445-98AD-4C7756E7C93B}"/>
          </ac:spMkLst>
        </pc:spChg>
        <pc:spChg chg="add del">
          <ac:chgData name="Klas Fjärstedt" userId="c3960ee840912140" providerId="LiveId" clId="{8F8194E3-3802-4059-ABF5-4C323A56B4A9}" dt="2025-04-10T07:37:02.722" v="1311"/>
          <ac:spMkLst>
            <pc:docMk/>
            <pc:sldMk cId="1496094117" sldId="2147374963"/>
            <ac:spMk id="12" creationId="{D0522C2C-7B5C-48A7-A969-03941E5D2E76}"/>
          </ac:spMkLst>
        </pc:spChg>
        <pc:spChg chg="add del">
          <ac:chgData name="Klas Fjärstedt" userId="c3960ee840912140" providerId="LiveId" clId="{8F8194E3-3802-4059-ABF5-4C323A56B4A9}" dt="2025-04-10T07:37:02.722" v="1311"/>
          <ac:spMkLst>
            <pc:docMk/>
            <pc:sldMk cId="1496094117" sldId="2147374963"/>
            <ac:spMk id="14" creationId="{9C682A1A-5B2D-4111-BBD6-620165633E5B}"/>
          </ac:spMkLst>
        </pc:spChg>
        <pc:spChg chg="add del">
          <ac:chgData name="Klas Fjärstedt" userId="c3960ee840912140" providerId="LiveId" clId="{8F8194E3-3802-4059-ABF5-4C323A56B4A9}" dt="2025-04-10T07:37:02.722" v="1311"/>
          <ac:spMkLst>
            <pc:docMk/>
            <pc:sldMk cId="1496094117" sldId="2147374963"/>
            <ac:spMk id="16" creationId="{D6EE29F2-D77F-4BD0-A20B-334D316A1C9D}"/>
          </ac:spMkLst>
        </pc:spChg>
        <pc:spChg chg="add del">
          <ac:chgData name="Klas Fjärstedt" userId="c3960ee840912140" providerId="LiveId" clId="{8F8194E3-3802-4059-ABF5-4C323A56B4A9}" dt="2025-04-10T07:37:02.722" v="1311"/>
          <ac:spMkLst>
            <pc:docMk/>
            <pc:sldMk cId="1496094117" sldId="2147374963"/>
            <ac:spMk id="18" creationId="{22D09ED2-868F-42C6-866E-F92E0CEF314F}"/>
          </ac:spMkLst>
        </pc:spChg>
      </pc:sldChg>
      <pc:sldChg chg="add">
        <pc:chgData name="Klas Fjärstedt" userId="c3960ee840912140" providerId="LiveId" clId="{8F8194E3-3802-4059-ABF5-4C323A56B4A9}" dt="2025-04-10T09:38:02.075" v="1348"/>
        <pc:sldMkLst>
          <pc:docMk/>
          <pc:sldMk cId="722552288" sldId="2147374967"/>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DF836F2-3019-4AC4-BEF9-B76422161D69}"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sv-SE"/>
        </a:p>
      </dgm:t>
    </dgm:pt>
    <dgm:pt modelId="{6B6ADAA2-2ED1-479C-8302-80B5B981A9F3}">
      <dgm:prSet phldrT="[Text]"/>
      <dgm:spPr/>
      <dgm:t>
        <a:bodyPr/>
        <a:lstStyle/>
        <a:p>
          <a:r>
            <a:rPr lang="sv-SE" dirty="0"/>
            <a:t>-</a:t>
          </a:r>
        </a:p>
      </dgm:t>
    </dgm:pt>
    <dgm:pt modelId="{4C1BA710-63B0-4738-AE91-E75BD36BF3ED}" type="parTrans" cxnId="{EE912505-2BC4-4EE9-BC6B-54E9819210F0}">
      <dgm:prSet/>
      <dgm:spPr/>
      <dgm:t>
        <a:bodyPr/>
        <a:lstStyle/>
        <a:p>
          <a:endParaRPr lang="sv-SE"/>
        </a:p>
      </dgm:t>
    </dgm:pt>
    <dgm:pt modelId="{0D53C60B-60D0-4EB4-A5BB-A3A3C992770E}" type="sibTrans" cxnId="{EE912505-2BC4-4EE9-BC6B-54E9819210F0}">
      <dgm:prSet/>
      <dgm:spPr/>
      <dgm:t>
        <a:bodyPr/>
        <a:lstStyle/>
        <a:p>
          <a:endParaRPr lang="sv-SE"/>
        </a:p>
      </dgm:t>
    </dgm:pt>
    <dgm:pt modelId="{D24D052B-A295-40D9-92C6-0AC0D6F5209A}">
      <dgm:prSet phldrT="[Text]"/>
      <dgm:spPr/>
      <dgm:t>
        <a:bodyPr/>
        <a:lstStyle/>
        <a:p>
          <a:r>
            <a:rPr lang="sv-SE" dirty="0"/>
            <a:t>-</a:t>
          </a:r>
        </a:p>
      </dgm:t>
    </dgm:pt>
    <dgm:pt modelId="{D4933E4B-6AA8-4665-A093-9489483C002A}" type="parTrans" cxnId="{964A29D9-7F8C-4DCD-906F-3C3D0BC2E7A6}">
      <dgm:prSet/>
      <dgm:spPr/>
      <dgm:t>
        <a:bodyPr/>
        <a:lstStyle/>
        <a:p>
          <a:endParaRPr lang="sv-SE"/>
        </a:p>
      </dgm:t>
    </dgm:pt>
    <dgm:pt modelId="{2E9BBA6E-F65D-4484-99FA-FA2AE298A96F}" type="sibTrans" cxnId="{964A29D9-7F8C-4DCD-906F-3C3D0BC2E7A6}">
      <dgm:prSet/>
      <dgm:spPr/>
      <dgm:t>
        <a:bodyPr/>
        <a:lstStyle/>
        <a:p>
          <a:endParaRPr lang="sv-SE"/>
        </a:p>
      </dgm:t>
    </dgm:pt>
    <dgm:pt modelId="{7F12F7AC-6562-4E18-A6A3-180216ECFD01}">
      <dgm:prSet phldrT="[Text]"/>
      <dgm:spPr/>
      <dgm:t>
        <a:bodyPr/>
        <a:lstStyle/>
        <a:p>
          <a:r>
            <a:rPr lang="sv-SE" dirty="0"/>
            <a:t>-</a:t>
          </a:r>
        </a:p>
      </dgm:t>
    </dgm:pt>
    <dgm:pt modelId="{AED8DF0B-26D5-404C-A1F0-E71D7B8F93D4}" type="parTrans" cxnId="{6E53D1C9-7A95-4536-BA33-43EF2C8BD34C}">
      <dgm:prSet/>
      <dgm:spPr/>
      <dgm:t>
        <a:bodyPr/>
        <a:lstStyle/>
        <a:p>
          <a:endParaRPr lang="sv-SE"/>
        </a:p>
      </dgm:t>
    </dgm:pt>
    <dgm:pt modelId="{1A858F5C-475F-4DF6-B4E0-1D53C446F130}" type="sibTrans" cxnId="{6E53D1C9-7A95-4536-BA33-43EF2C8BD34C}">
      <dgm:prSet/>
      <dgm:spPr/>
      <dgm:t>
        <a:bodyPr/>
        <a:lstStyle/>
        <a:p>
          <a:endParaRPr lang="sv-SE"/>
        </a:p>
      </dgm:t>
    </dgm:pt>
    <dgm:pt modelId="{2FEBF69B-B573-4465-B982-1A5D5B20C6BE}">
      <dgm:prSet phldrT="[Text]"/>
      <dgm:spPr/>
      <dgm:t>
        <a:bodyPr/>
        <a:lstStyle/>
        <a:p>
          <a:r>
            <a:rPr lang="sv-SE" dirty="0"/>
            <a:t>-</a:t>
          </a:r>
        </a:p>
      </dgm:t>
    </dgm:pt>
    <dgm:pt modelId="{BB6400E4-389C-4C61-9A68-080D0E9D9A88}" type="parTrans" cxnId="{306BCA55-CF64-4C1D-AF8F-74DEC9A10076}">
      <dgm:prSet/>
      <dgm:spPr/>
      <dgm:t>
        <a:bodyPr/>
        <a:lstStyle/>
        <a:p>
          <a:endParaRPr lang="sv-SE"/>
        </a:p>
      </dgm:t>
    </dgm:pt>
    <dgm:pt modelId="{376BE740-86AD-4548-91EA-775D87E466C6}" type="sibTrans" cxnId="{306BCA55-CF64-4C1D-AF8F-74DEC9A10076}">
      <dgm:prSet/>
      <dgm:spPr/>
      <dgm:t>
        <a:bodyPr/>
        <a:lstStyle/>
        <a:p>
          <a:endParaRPr lang="sv-SE"/>
        </a:p>
      </dgm:t>
    </dgm:pt>
    <dgm:pt modelId="{D804083B-1847-4C78-AF6C-158500C42C01}" type="pres">
      <dgm:prSet presAssocID="{5DF836F2-3019-4AC4-BEF9-B76422161D69}" presName="cycle" presStyleCnt="0">
        <dgm:presLayoutVars>
          <dgm:dir/>
          <dgm:resizeHandles val="exact"/>
        </dgm:presLayoutVars>
      </dgm:prSet>
      <dgm:spPr/>
    </dgm:pt>
    <dgm:pt modelId="{99CD7BBD-0908-46A6-9A32-D55A86E7093E}" type="pres">
      <dgm:prSet presAssocID="{6B6ADAA2-2ED1-479C-8302-80B5B981A9F3}" presName="dummy" presStyleCnt="0"/>
      <dgm:spPr/>
    </dgm:pt>
    <dgm:pt modelId="{F7BBFF3C-37C4-4D6F-A206-A383338AADE2}" type="pres">
      <dgm:prSet presAssocID="{6B6ADAA2-2ED1-479C-8302-80B5B981A9F3}" presName="node" presStyleLbl="revTx" presStyleIdx="0" presStyleCnt="4">
        <dgm:presLayoutVars>
          <dgm:bulletEnabled val="1"/>
        </dgm:presLayoutVars>
      </dgm:prSet>
      <dgm:spPr/>
    </dgm:pt>
    <dgm:pt modelId="{03327FDE-478F-4CC2-AFC8-A999447E5DC6}" type="pres">
      <dgm:prSet presAssocID="{0D53C60B-60D0-4EB4-A5BB-A3A3C992770E}" presName="sibTrans" presStyleLbl="node1" presStyleIdx="0" presStyleCnt="4" custLinFactNeighborY="-5640"/>
      <dgm:spPr/>
    </dgm:pt>
    <dgm:pt modelId="{DB9D1113-897E-4530-B944-487AFCFE43FA}" type="pres">
      <dgm:prSet presAssocID="{D24D052B-A295-40D9-92C6-0AC0D6F5209A}" presName="dummy" presStyleCnt="0"/>
      <dgm:spPr/>
    </dgm:pt>
    <dgm:pt modelId="{349D4AB8-33D3-4160-971B-C4A0A4D251A0}" type="pres">
      <dgm:prSet presAssocID="{D24D052B-A295-40D9-92C6-0AC0D6F5209A}" presName="node" presStyleLbl="revTx" presStyleIdx="1" presStyleCnt="4">
        <dgm:presLayoutVars>
          <dgm:bulletEnabled val="1"/>
        </dgm:presLayoutVars>
      </dgm:prSet>
      <dgm:spPr/>
    </dgm:pt>
    <dgm:pt modelId="{FE41726E-1B53-4392-B309-9C6249C751F5}" type="pres">
      <dgm:prSet presAssocID="{2E9BBA6E-F65D-4484-99FA-FA2AE298A96F}" presName="sibTrans" presStyleLbl="node1" presStyleIdx="1" presStyleCnt="4"/>
      <dgm:spPr/>
    </dgm:pt>
    <dgm:pt modelId="{756798A7-BCD4-42A3-83C8-9DCBEA1DCA54}" type="pres">
      <dgm:prSet presAssocID="{7F12F7AC-6562-4E18-A6A3-180216ECFD01}" presName="dummy" presStyleCnt="0"/>
      <dgm:spPr/>
    </dgm:pt>
    <dgm:pt modelId="{2B9E330B-A7CE-4FD9-9FCE-086769920B78}" type="pres">
      <dgm:prSet presAssocID="{7F12F7AC-6562-4E18-A6A3-180216ECFD01}" presName="node" presStyleLbl="revTx" presStyleIdx="2" presStyleCnt="4">
        <dgm:presLayoutVars>
          <dgm:bulletEnabled val="1"/>
        </dgm:presLayoutVars>
      </dgm:prSet>
      <dgm:spPr/>
    </dgm:pt>
    <dgm:pt modelId="{1A18DCB6-E69F-49F7-AC48-471134C491D2}" type="pres">
      <dgm:prSet presAssocID="{1A858F5C-475F-4DF6-B4E0-1D53C446F130}" presName="sibTrans" presStyleLbl="node1" presStyleIdx="2" presStyleCnt="4"/>
      <dgm:spPr/>
    </dgm:pt>
    <dgm:pt modelId="{EC0C846B-79D7-4B1F-91E5-B3F789826450}" type="pres">
      <dgm:prSet presAssocID="{2FEBF69B-B573-4465-B982-1A5D5B20C6BE}" presName="dummy" presStyleCnt="0"/>
      <dgm:spPr/>
    </dgm:pt>
    <dgm:pt modelId="{16B33B4F-F6CF-4BDA-B11B-5A0ABD78ED9E}" type="pres">
      <dgm:prSet presAssocID="{2FEBF69B-B573-4465-B982-1A5D5B20C6BE}" presName="node" presStyleLbl="revTx" presStyleIdx="3" presStyleCnt="4">
        <dgm:presLayoutVars>
          <dgm:bulletEnabled val="1"/>
        </dgm:presLayoutVars>
      </dgm:prSet>
      <dgm:spPr/>
    </dgm:pt>
    <dgm:pt modelId="{75D99A99-B984-45FE-A134-D9B5B5C3786E}" type="pres">
      <dgm:prSet presAssocID="{376BE740-86AD-4548-91EA-775D87E466C6}" presName="sibTrans" presStyleLbl="node1" presStyleIdx="3" presStyleCnt="4"/>
      <dgm:spPr/>
    </dgm:pt>
  </dgm:ptLst>
  <dgm:cxnLst>
    <dgm:cxn modelId="{EE912505-2BC4-4EE9-BC6B-54E9819210F0}" srcId="{5DF836F2-3019-4AC4-BEF9-B76422161D69}" destId="{6B6ADAA2-2ED1-479C-8302-80B5B981A9F3}" srcOrd="0" destOrd="0" parTransId="{4C1BA710-63B0-4738-AE91-E75BD36BF3ED}" sibTransId="{0D53C60B-60D0-4EB4-A5BB-A3A3C992770E}"/>
    <dgm:cxn modelId="{306BCA55-CF64-4C1D-AF8F-74DEC9A10076}" srcId="{5DF836F2-3019-4AC4-BEF9-B76422161D69}" destId="{2FEBF69B-B573-4465-B982-1A5D5B20C6BE}" srcOrd="3" destOrd="0" parTransId="{BB6400E4-389C-4C61-9A68-080D0E9D9A88}" sibTransId="{376BE740-86AD-4548-91EA-775D87E466C6}"/>
    <dgm:cxn modelId="{7A09DFA1-83E2-4B50-A14D-B3B4C219BFF2}" type="presOf" srcId="{7F12F7AC-6562-4E18-A6A3-180216ECFD01}" destId="{2B9E330B-A7CE-4FD9-9FCE-086769920B78}" srcOrd="0" destOrd="0" presId="urn:microsoft.com/office/officeart/2005/8/layout/cycle1"/>
    <dgm:cxn modelId="{BDEC7EA5-A73C-4804-B841-27A1F7939A98}" type="presOf" srcId="{2E9BBA6E-F65D-4484-99FA-FA2AE298A96F}" destId="{FE41726E-1B53-4392-B309-9C6249C751F5}" srcOrd="0" destOrd="0" presId="urn:microsoft.com/office/officeart/2005/8/layout/cycle1"/>
    <dgm:cxn modelId="{94F27AA7-988D-4B9D-B98B-AA37FFABECB9}" type="presOf" srcId="{D24D052B-A295-40D9-92C6-0AC0D6F5209A}" destId="{349D4AB8-33D3-4160-971B-C4A0A4D251A0}" srcOrd="0" destOrd="0" presId="urn:microsoft.com/office/officeart/2005/8/layout/cycle1"/>
    <dgm:cxn modelId="{79FAD7AB-D8D8-45F5-9BA0-5B9D830338F5}" type="presOf" srcId="{6B6ADAA2-2ED1-479C-8302-80B5B981A9F3}" destId="{F7BBFF3C-37C4-4D6F-A206-A383338AADE2}" srcOrd="0" destOrd="0" presId="urn:microsoft.com/office/officeart/2005/8/layout/cycle1"/>
    <dgm:cxn modelId="{6E53D1C9-7A95-4536-BA33-43EF2C8BD34C}" srcId="{5DF836F2-3019-4AC4-BEF9-B76422161D69}" destId="{7F12F7AC-6562-4E18-A6A3-180216ECFD01}" srcOrd="2" destOrd="0" parTransId="{AED8DF0B-26D5-404C-A1F0-E71D7B8F93D4}" sibTransId="{1A858F5C-475F-4DF6-B4E0-1D53C446F130}"/>
    <dgm:cxn modelId="{A7A8EDCE-E36A-4880-8BBA-3FA9D81A2935}" type="presOf" srcId="{0D53C60B-60D0-4EB4-A5BB-A3A3C992770E}" destId="{03327FDE-478F-4CC2-AFC8-A999447E5DC6}" srcOrd="0" destOrd="0" presId="urn:microsoft.com/office/officeart/2005/8/layout/cycle1"/>
    <dgm:cxn modelId="{964A29D9-7F8C-4DCD-906F-3C3D0BC2E7A6}" srcId="{5DF836F2-3019-4AC4-BEF9-B76422161D69}" destId="{D24D052B-A295-40D9-92C6-0AC0D6F5209A}" srcOrd="1" destOrd="0" parTransId="{D4933E4B-6AA8-4665-A093-9489483C002A}" sibTransId="{2E9BBA6E-F65D-4484-99FA-FA2AE298A96F}"/>
    <dgm:cxn modelId="{C8F3F2D9-2907-4063-909E-C160DBBBB484}" type="presOf" srcId="{2FEBF69B-B573-4465-B982-1A5D5B20C6BE}" destId="{16B33B4F-F6CF-4BDA-B11B-5A0ABD78ED9E}" srcOrd="0" destOrd="0" presId="urn:microsoft.com/office/officeart/2005/8/layout/cycle1"/>
    <dgm:cxn modelId="{0625A2E3-25BD-47AE-85D3-35EEB726B8AA}" type="presOf" srcId="{5DF836F2-3019-4AC4-BEF9-B76422161D69}" destId="{D804083B-1847-4C78-AF6C-158500C42C01}" srcOrd="0" destOrd="0" presId="urn:microsoft.com/office/officeart/2005/8/layout/cycle1"/>
    <dgm:cxn modelId="{10E0F3E4-D678-4642-92E6-28F88E64759E}" type="presOf" srcId="{1A858F5C-475F-4DF6-B4E0-1D53C446F130}" destId="{1A18DCB6-E69F-49F7-AC48-471134C491D2}" srcOrd="0" destOrd="0" presId="urn:microsoft.com/office/officeart/2005/8/layout/cycle1"/>
    <dgm:cxn modelId="{0730C8E5-9D0C-4C60-B9DB-11D9812E0742}" type="presOf" srcId="{376BE740-86AD-4548-91EA-775D87E466C6}" destId="{75D99A99-B984-45FE-A134-D9B5B5C3786E}" srcOrd="0" destOrd="0" presId="urn:microsoft.com/office/officeart/2005/8/layout/cycle1"/>
    <dgm:cxn modelId="{5ED8AB9A-2335-4E33-9C13-BA10B1DDA37E}" type="presParOf" srcId="{D804083B-1847-4C78-AF6C-158500C42C01}" destId="{99CD7BBD-0908-46A6-9A32-D55A86E7093E}" srcOrd="0" destOrd="0" presId="urn:microsoft.com/office/officeart/2005/8/layout/cycle1"/>
    <dgm:cxn modelId="{B938DBAE-D6DD-4AD1-B8E4-7F749E45E556}" type="presParOf" srcId="{D804083B-1847-4C78-AF6C-158500C42C01}" destId="{F7BBFF3C-37C4-4D6F-A206-A383338AADE2}" srcOrd="1" destOrd="0" presId="urn:microsoft.com/office/officeart/2005/8/layout/cycle1"/>
    <dgm:cxn modelId="{A5B4FA74-0EA2-4C2E-A030-42F08B79E8BD}" type="presParOf" srcId="{D804083B-1847-4C78-AF6C-158500C42C01}" destId="{03327FDE-478F-4CC2-AFC8-A999447E5DC6}" srcOrd="2" destOrd="0" presId="urn:microsoft.com/office/officeart/2005/8/layout/cycle1"/>
    <dgm:cxn modelId="{AE5ED8ED-A6D5-419B-8E23-04B1ED1389CF}" type="presParOf" srcId="{D804083B-1847-4C78-AF6C-158500C42C01}" destId="{DB9D1113-897E-4530-B944-487AFCFE43FA}" srcOrd="3" destOrd="0" presId="urn:microsoft.com/office/officeart/2005/8/layout/cycle1"/>
    <dgm:cxn modelId="{E441E7A5-34EC-4FA8-A650-51F52C7F94F0}" type="presParOf" srcId="{D804083B-1847-4C78-AF6C-158500C42C01}" destId="{349D4AB8-33D3-4160-971B-C4A0A4D251A0}" srcOrd="4" destOrd="0" presId="urn:microsoft.com/office/officeart/2005/8/layout/cycle1"/>
    <dgm:cxn modelId="{8AD2C1AD-49F0-439B-A4C9-CF9EC2A843D7}" type="presParOf" srcId="{D804083B-1847-4C78-AF6C-158500C42C01}" destId="{FE41726E-1B53-4392-B309-9C6249C751F5}" srcOrd="5" destOrd="0" presId="urn:microsoft.com/office/officeart/2005/8/layout/cycle1"/>
    <dgm:cxn modelId="{1477A848-F6E1-4A2D-84C5-E6FA5FFF1E5B}" type="presParOf" srcId="{D804083B-1847-4C78-AF6C-158500C42C01}" destId="{756798A7-BCD4-42A3-83C8-9DCBEA1DCA54}" srcOrd="6" destOrd="0" presId="urn:microsoft.com/office/officeart/2005/8/layout/cycle1"/>
    <dgm:cxn modelId="{00C8EC1E-F171-49D7-BCD5-0698378DA183}" type="presParOf" srcId="{D804083B-1847-4C78-AF6C-158500C42C01}" destId="{2B9E330B-A7CE-4FD9-9FCE-086769920B78}" srcOrd="7" destOrd="0" presId="urn:microsoft.com/office/officeart/2005/8/layout/cycle1"/>
    <dgm:cxn modelId="{E909CF3F-6EB4-4939-8C18-E631B491D4CB}" type="presParOf" srcId="{D804083B-1847-4C78-AF6C-158500C42C01}" destId="{1A18DCB6-E69F-49F7-AC48-471134C491D2}" srcOrd="8" destOrd="0" presId="urn:microsoft.com/office/officeart/2005/8/layout/cycle1"/>
    <dgm:cxn modelId="{BA8FE753-E4E5-4CEB-A1D0-6967640F5060}" type="presParOf" srcId="{D804083B-1847-4C78-AF6C-158500C42C01}" destId="{EC0C846B-79D7-4B1F-91E5-B3F789826450}" srcOrd="9" destOrd="0" presId="urn:microsoft.com/office/officeart/2005/8/layout/cycle1"/>
    <dgm:cxn modelId="{1CF09CE7-AB0F-4704-BAE2-921944CACB70}" type="presParOf" srcId="{D804083B-1847-4C78-AF6C-158500C42C01}" destId="{16B33B4F-F6CF-4BDA-B11B-5A0ABD78ED9E}" srcOrd="10" destOrd="0" presId="urn:microsoft.com/office/officeart/2005/8/layout/cycle1"/>
    <dgm:cxn modelId="{6F5957B3-8F9E-4921-9D20-BA496E083DF6}" type="presParOf" srcId="{D804083B-1847-4C78-AF6C-158500C42C01}" destId="{75D99A99-B984-45FE-A134-D9B5B5C3786E}" srcOrd="11"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7E25DE3-B702-4ABF-BAB7-D4E1A2EC5AF3}" type="doc">
      <dgm:prSet loTypeId="urn:microsoft.com/office/officeart/2005/8/layout/chevron1" loCatId="process" qsTypeId="urn:microsoft.com/office/officeart/2005/8/quickstyle/simple1" qsCatId="simple" csTypeId="urn:microsoft.com/office/officeart/2005/8/colors/accent1_2" csCatId="accent1" phldr="1"/>
      <dgm:spPr/>
    </dgm:pt>
    <dgm:pt modelId="{EC9CCEFA-0E2A-4282-89BC-790185FA3856}">
      <dgm:prSet phldrT="[Text]"/>
      <dgm:spPr/>
      <dgm:t>
        <a:bodyPr/>
        <a:lstStyle/>
        <a:p>
          <a:r>
            <a:rPr lang="sv-SE" dirty="0"/>
            <a:t>-</a:t>
          </a:r>
        </a:p>
      </dgm:t>
    </dgm:pt>
    <dgm:pt modelId="{0499D7C2-8529-4CDF-90D3-4A4474C9798E}" type="parTrans" cxnId="{E76218B4-5B04-40AF-A250-EE344FA77AEA}">
      <dgm:prSet/>
      <dgm:spPr/>
      <dgm:t>
        <a:bodyPr/>
        <a:lstStyle/>
        <a:p>
          <a:endParaRPr lang="sv-SE"/>
        </a:p>
      </dgm:t>
    </dgm:pt>
    <dgm:pt modelId="{F66E2C35-9784-4FA0-A917-6328554BD9FD}" type="sibTrans" cxnId="{E76218B4-5B04-40AF-A250-EE344FA77AEA}">
      <dgm:prSet/>
      <dgm:spPr/>
      <dgm:t>
        <a:bodyPr/>
        <a:lstStyle/>
        <a:p>
          <a:endParaRPr lang="sv-SE"/>
        </a:p>
      </dgm:t>
    </dgm:pt>
    <dgm:pt modelId="{6EAC5929-AF2E-4D10-8253-DD72585CBF07}">
      <dgm:prSet phldrT="[Text]"/>
      <dgm:spPr/>
      <dgm:t>
        <a:bodyPr/>
        <a:lstStyle/>
        <a:p>
          <a:r>
            <a:rPr lang="sv-SE" dirty="0"/>
            <a:t>-</a:t>
          </a:r>
        </a:p>
      </dgm:t>
    </dgm:pt>
    <dgm:pt modelId="{F57D9B01-506E-412A-AFA4-65103771E3A6}" type="parTrans" cxnId="{BA5C819A-3051-4BF6-9FD4-770D713CF9AE}">
      <dgm:prSet/>
      <dgm:spPr/>
      <dgm:t>
        <a:bodyPr/>
        <a:lstStyle/>
        <a:p>
          <a:endParaRPr lang="sv-SE"/>
        </a:p>
      </dgm:t>
    </dgm:pt>
    <dgm:pt modelId="{C5943229-7094-4490-A34F-722EE32F040E}" type="sibTrans" cxnId="{BA5C819A-3051-4BF6-9FD4-770D713CF9AE}">
      <dgm:prSet/>
      <dgm:spPr/>
      <dgm:t>
        <a:bodyPr/>
        <a:lstStyle/>
        <a:p>
          <a:endParaRPr lang="sv-SE"/>
        </a:p>
      </dgm:t>
    </dgm:pt>
    <dgm:pt modelId="{84D56C96-29D4-42F8-8BA1-BCE5734A930A}">
      <dgm:prSet phldrT="[Text]"/>
      <dgm:spPr/>
      <dgm:t>
        <a:bodyPr/>
        <a:lstStyle/>
        <a:p>
          <a:r>
            <a:rPr lang="sv-SE" dirty="0"/>
            <a:t>-</a:t>
          </a:r>
        </a:p>
      </dgm:t>
    </dgm:pt>
    <dgm:pt modelId="{813CEA1D-0DD3-4CB9-9DB9-96CBC900E2A9}" type="parTrans" cxnId="{3A096E86-FFCE-4EE9-AF51-78D6A521320E}">
      <dgm:prSet/>
      <dgm:spPr/>
      <dgm:t>
        <a:bodyPr/>
        <a:lstStyle/>
        <a:p>
          <a:endParaRPr lang="sv-SE"/>
        </a:p>
      </dgm:t>
    </dgm:pt>
    <dgm:pt modelId="{CD6AF4AC-4D82-40B7-823A-1FFECBC39A11}" type="sibTrans" cxnId="{3A096E86-FFCE-4EE9-AF51-78D6A521320E}">
      <dgm:prSet/>
      <dgm:spPr/>
      <dgm:t>
        <a:bodyPr/>
        <a:lstStyle/>
        <a:p>
          <a:endParaRPr lang="sv-SE"/>
        </a:p>
      </dgm:t>
    </dgm:pt>
    <dgm:pt modelId="{B9437BFC-E318-4FAB-9780-D8FDFBCB3C48}">
      <dgm:prSet phldrT="[Text]"/>
      <dgm:spPr/>
      <dgm:t>
        <a:bodyPr/>
        <a:lstStyle/>
        <a:p>
          <a:r>
            <a:rPr lang="sv-SE" dirty="0"/>
            <a:t>-</a:t>
          </a:r>
        </a:p>
      </dgm:t>
    </dgm:pt>
    <dgm:pt modelId="{C0F1EC86-533B-4A19-B7AC-719621F96FB2}" type="parTrans" cxnId="{884C2EB7-B04C-4C1A-A78B-E59B3BB4ABFC}">
      <dgm:prSet/>
      <dgm:spPr/>
      <dgm:t>
        <a:bodyPr/>
        <a:lstStyle/>
        <a:p>
          <a:endParaRPr lang="sv-SE"/>
        </a:p>
      </dgm:t>
    </dgm:pt>
    <dgm:pt modelId="{DA8CDE22-47D1-4594-99E1-D84932DB8ACC}" type="sibTrans" cxnId="{884C2EB7-B04C-4C1A-A78B-E59B3BB4ABFC}">
      <dgm:prSet/>
      <dgm:spPr/>
      <dgm:t>
        <a:bodyPr/>
        <a:lstStyle/>
        <a:p>
          <a:endParaRPr lang="sv-SE"/>
        </a:p>
      </dgm:t>
    </dgm:pt>
    <dgm:pt modelId="{334C4F64-7B12-4972-A784-E364347AD6D0}" type="pres">
      <dgm:prSet presAssocID="{E7E25DE3-B702-4ABF-BAB7-D4E1A2EC5AF3}" presName="Name0" presStyleCnt="0">
        <dgm:presLayoutVars>
          <dgm:dir/>
          <dgm:animLvl val="lvl"/>
          <dgm:resizeHandles val="exact"/>
        </dgm:presLayoutVars>
      </dgm:prSet>
      <dgm:spPr/>
    </dgm:pt>
    <dgm:pt modelId="{4C3AFB7F-A7CB-4838-B5C9-ABEBFAF0FEE9}" type="pres">
      <dgm:prSet presAssocID="{EC9CCEFA-0E2A-4282-89BC-790185FA3856}" presName="parTxOnly" presStyleLbl="node1" presStyleIdx="0" presStyleCnt="4">
        <dgm:presLayoutVars>
          <dgm:chMax val="0"/>
          <dgm:chPref val="0"/>
          <dgm:bulletEnabled val="1"/>
        </dgm:presLayoutVars>
      </dgm:prSet>
      <dgm:spPr/>
    </dgm:pt>
    <dgm:pt modelId="{D68888AA-E397-43B3-9196-F84545B1F979}" type="pres">
      <dgm:prSet presAssocID="{F66E2C35-9784-4FA0-A917-6328554BD9FD}" presName="parTxOnlySpace" presStyleCnt="0"/>
      <dgm:spPr/>
    </dgm:pt>
    <dgm:pt modelId="{31197F6C-DE61-4DF7-B0D7-FCAD86D64722}" type="pres">
      <dgm:prSet presAssocID="{6EAC5929-AF2E-4D10-8253-DD72585CBF07}" presName="parTxOnly" presStyleLbl="node1" presStyleIdx="1" presStyleCnt="4">
        <dgm:presLayoutVars>
          <dgm:chMax val="0"/>
          <dgm:chPref val="0"/>
          <dgm:bulletEnabled val="1"/>
        </dgm:presLayoutVars>
      </dgm:prSet>
      <dgm:spPr/>
    </dgm:pt>
    <dgm:pt modelId="{1A3DF3B2-8F1E-4AC2-A6D0-ED897111A30C}" type="pres">
      <dgm:prSet presAssocID="{C5943229-7094-4490-A34F-722EE32F040E}" presName="parTxOnlySpace" presStyleCnt="0"/>
      <dgm:spPr/>
    </dgm:pt>
    <dgm:pt modelId="{B7F0FECE-234F-45B2-95D7-F968E159871D}" type="pres">
      <dgm:prSet presAssocID="{84D56C96-29D4-42F8-8BA1-BCE5734A930A}" presName="parTxOnly" presStyleLbl="node1" presStyleIdx="2" presStyleCnt="4">
        <dgm:presLayoutVars>
          <dgm:chMax val="0"/>
          <dgm:chPref val="0"/>
          <dgm:bulletEnabled val="1"/>
        </dgm:presLayoutVars>
      </dgm:prSet>
      <dgm:spPr/>
    </dgm:pt>
    <dgm:pt modelId="{D86BF951-1117-4F0B-A128-1604C9135802}" type="pres">
      <dgm:prSet presAssocID="{CD6AF4AC-4D82-40B7-823A-1FFECBC39A11}" presName="parTxOnlySpace" presStyleCnt="0"/>
      <dgm:spPr/>
    </dgm:pt>
    <dgm:pt modelId="{E18B0683-8A28-4674-97A7-E446944E14D1}" type="pres">
      <dgm:prSet presAssocID="{B9437BFC-E318-4FAB-9780-D8FDFBCB3C48}" presName="parTxOnly" presStyleLbl="node1" presStyleIdx="3" presStyleCnt="4">
        <dgm:presLayoutVars>
          <dgm:chMax val="0"/>
          <dgm:chPref val="0"/>
          <dgm:bulletEnabled val="1"/>
        </dgm:presLayoutVars>
      </dgm:prSet>
      <dgm:spPr/>
    </dgm:pt>
  </dgm:ptLst>
  <dgm:cxnLst>
    <dgm:cxn modelId="{DF6CB054-9567-4A63-B8F4-AB2CFE62B599}" type="presOf" srcId="{E7E25DE3-B702-4ABF-BAB7-D4E1A2EC5AF3}" destId="{334C4F64-7B12-4972-A784-E364347AD6D0}" srcOrd="0" destOrd="0" presId="urn:microsoft.com/office/officeart/2005/8/layout/chevron1"/>
    <dgm:cxn modelId="{3A096E86-FFCE-4EE9-AF51-78D6A521320E}" srcId="{E7E25DE3-B702-4ABF-BAB7-D4E1A2EC5AF3}" destId="{84D56C96-29D4-42F8-8BA1-BCE5734A930A}" srcOrd="2" destOrd="0" parTransId="{813CEA1D-0DD3-4CB9-9DB9-96CBC900E2A9}" sibTransId="{CD6AF4AC-4D82-40B7-823A-1FFECBC39A11}"/>
    <dgm:cxn modelId="{BA5C819A-3051-4BF6-9FD4-770D713CF9AE}" srcId="{E7E25DE3-B702-4ABF-BAB7-D4E1A2EC5AF3}" destId="{6EAC5929-AF2E-4D10-8253-DD72585CBF07}" srcOrd="1" destOrd="0" parTransId="{F57D9B01-506E-412A-AFA4-65103771E3A6}" sibTransId="{C5943229-7094-4490-A34F-722EE32F040E}"/>
    <dgm:cxn modelId="{DD5F08A4-DA7E-44AB-976F-C7DC9A4CEE10}" type="presOf" srcId="{84D56C96-29D4-42F8-8BA1-BCE5734A930A}" destId="{B7F0FECE-234F-45B2-95D7-F968E159871D}" srcOrd="0" destOrd="0" presId="urn:microsoft.com/office/officeart/2005/8/layout/chevron1"/>
    <dgm:cxn modelId="{B43841A5-01E2-4AB8-A224-AFDC5BCC207D}" type="presOf" srcId="{EC9CCEFA-0E2A-4282-89BC-790185FA3856}" destId="{4C3AFB7F-A7CB-4838-B5C9-ABEBFAF0FEE9}" srcOrd="0" destOrd="0" presId="urn:microsoft.com/office/officeart/2005/8/layout/chevron1"/>
    <dgm:cxn modelId="{E76218B4-5B04-40AF-A250-EE344FA77AEA}" srcId="{E7E25DE3-B702-4ABF-BAB7-D4E1A2EC5AF3}" destId="{EC9CCEFA-0E2A-4282-89BC-790185FA3856}" srcOrd="0" destOrd="0" parTransId="{0499D7C2-8529-4CDF-90D3-4A4474C9798E}" sibTransId="{F66E2C35-9784-4FA0-A917-6328554BD9FD}"/>
    <dgm:cxn modelId="{884C2EB7-B04C-4C1A-A78B-E59B3BB4ABFC}" srcId="{E7E25DE3-B702-4ABF-BAB7-D4E1A2EC5AF3}" destId="{B9437BFC-E318-4FAB-9780-D8FDFBCB3C48}" srcOrd="3" destOrd="0" parTransId="{C0F1EC86-533B-4A19-B7AC-719621F96FB2}" sibTransId="{DA8CDE22-47D1-4594-99E1-D84932DB8ACC}"/>
    <dgm:cxn modelId="{A3F338C2-EB84-4FE4-B8B9-1688466B393B}" type="presOf" srcId="{6EAC5929-AF2E-4D10-8253-DD72585CBF07}" destId="{31197F6C-DE61-4DF7-B0D7-FCAD86D64722}" srcOrd="0" destOrd="0" presId="urn:microsoft.com/office/officeart/2005/8/layout/chevron1"/>
    <dgm:cxn modelId="{CFD85BC7-739F-41C4-894B-9646755841BF}" type="presOf" srcId="{B9437BFC-E318-4FAB-9780-D8FDFBCB3C48}" destId="{E18B0683-8A28-4674-97A7-E446944E14D1}" srcOrd="0" destOrd="0" presId="urn:microsoft.com/office/officeart/2005/8/layout/chevron1"/>
    <dgm:cxn modelId="{A83DE7E9-54D8-407A-9A9D-48CAAE59BA61}" type="presParOf" srcId="{334C4F64-7B12-4972-A784-E364347AD6D0}" destId="{4C3AFB7F-A7CB-4838-B5C9-ABEBFAF0FEE9}" srcOrd="0" destOrd="0" presId="urn:microsoft.com/office/officeart/2005/8/layout/chevron1"/>
    <dgm:cxn modelId="{2D06255D-0237-445D-8882-E731157F2B2B}" type="presParOf" srcId="{334C4F64-7B12-4972-A784-E364347AD6D0}" destId="{D68888AA-E397-43B3-9196-F84545B1F979}" srcOrd="1" destOrd="0" presId="urn:microsoft.com/office/officeart/2005/8/layout/chevron1"/>
    <dgm:cxn modelId="{93FFE381-4EB1-4BA0-8612-95A556CE3475}" type="presParOf" srcId="{334C4F64-7B12-4972-A784-E364347AD6D0}" destId="{31197F6C-DE61-4DF7-B0D7-FCAD86D64722}" srcOrd="2" destOrd="0" presId="urn:microsoft.com/office/officeart/2005/8/layout/chevron1"/>
    <dgm:cxn modelId="{D6BBB7D1-24DE-43C8-85A0-EAE645086C82}" type="presParOf" srcId="{334C4F64-7B12-4972-A784-E364347AD6D0}" destId="{1A3DF3B2-8F1E-4AC2-A6D0-ED897111A30C}" srcOrd="3" destOrd="0" presId="urn:microsoft.com/office/officeart/2005/8/layout/chevron1"/>
    <dgm:cxn modelId="{62E6313C-F607-42D9-B243-6EE157EB97F6}" type="presParOf" srcId="{334C4F64-7B12-4972-A784-E364347AD6D0}" destId="{B7F0FECE-234F-45B2-95D7-F968E159871D}" srcOrd="4" destOrd="0" presId="urn:microsoft.com/office/officeart/2005/8/layout/chevron1"/>
    <dgm:cxn modelId="{D0860DE9-AB38-4E0D-85A9-B882447C668F}" type="presParOf" srcId="{334C4F64-7B12-4972-A784-E364347AD6D0}" destId="{D86BF951-1117-4F0B-A128-1604C9135802}" srcOrd="5" destOrd="0" presId="urn:microsoft.com/office/officeart/2005/8/layout/chevron1"/>
    <dgm:cxn modelId="{4257C1F9-F089-41D2-9074-2337222AC3FE}" type="presParOf" srcId="{334C4F64-7B12-4972-A784-E364347AD6D0}" destId="{E18B0683-8A28-4674-97A7-E446944E14D1}" srcOrd="6" destOrd="0" presId="urn:microsoft.com/office/officeart/2005/8/layout/chevro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BBFF3C-37C4-4D6F-A206-A383338AADE2}">
      <dsp:nvSpPr>
        <dsp:cNvPr id="0" name=""/>
        <dsp:cNvSpPr/>
      </dsp:nvSpPr>
      <dsp:spPr>
        <a:xfrm>
          <a:off x="1056496" y="26756"/>
          <a:ext cx="425943" cy="4259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sv-SE" sz="2500" kern="1200" dirty="0"/>
            <a:t>-</a:t>
          </a:r>
        </a:p>
      </dsp:txBody>
      <dsp:txXfrm>
        <a:off x="1056496" y="26756"/>
        <a:ext cx="425943" cy="425943"/>
      </dsp:txXfrm>
    </dsp:sp>
    <dsp:sp modelId="{03327FDE-478F-4CC2-AFC8-A999447E5DC6}">
      <dsp:nvSpPr>
        <dsp:cNvPr id="0" name=""/>
        <dsp:cNvSpPr/>
      </dsp:nvSpPr>
      <dsp:spPr>
        <a:xfrm>
          <a:off x="306182" y="-67942"/>
          <a:ext cx="1203102" cy="1203102"/>
        </a:xfrm>
        <a:prstGeom prst="circularArrow">
          <a:avLst>
            <a:gd name="adj1" fmla="val 6904"/>
            <a:gd name="adj2" fmla="val 465485"/>
            <a:gd name="adj3" fmla="val 548858"/>
            <a:gd name="adj4" fmla="val 20585658"/>
            <a:gd name="adj5" fmla="val 8054"/>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49D4AB8-33D3-4160-971B-C4A0A4D251A0}">
      <dsp:nvSpPr>
        <dsp:cNvPr id="0" name=""/>
        <dsp:cNvSpPr/>
      </dsp:nvSpPr>
      <dsp:spPr>
        <a:xfrm>
          <a:off x="1056496" y="750226"/>
          <a:ext cx="425943" cy="4259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sv-SE" sz="2500" kern="1200" dirty="0"/>
            <a:t>-</a:t>
          </a:r>
        </a:p>
      </dsp:txBody>
      <dsp:txXfrm>
        <a:off x="1056496" y="750226"/>
        <a:ext cx="425943" cy="425943"/>
      </dsp:txXfrm>
    </dsp:sp>
    <dsp:sp modelId="{FE41726E-1B53-4392-B309-9C6249C751F5}">
      <dsp:nvSpPr>
        <dsp:cNvPr id="0" name=""/>
        <dsp:cNvSpPr/>
      </dsp:nvSpPr>
      <dsp:spPr>
        <a:xfrm>
          <a:off x="306182" y="-87"/>
          <a:ext cx="1203102" cy="1203102"/>
        </a:xfrm>
        <a:prstGeom prst="circularArrow">
          <a:avLst>
            <a:gd name="adj1" fmla="val 6904"/>
            <a:gd name="adj2" fmla="val 465485"/>
            <a:gd name="adj3" fmla="val 5948858"/>
            <a:gd name="adj4" fmla="val 4385658"/>
            <a:gd name="adj5" fmla="val 8054"/>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B9E330B-A7CE-4FD9-9FCE-086769920B78}">
      <dsp:nvSpPr>
        <dsp:cNvPr id="0" name=""/>
        <dsp:cNvSpPr/>
      </dsp:nvSpPr>
      <dsp:spPr>
        <a:xfrm>
          <a:off x="333026" y="750226"/>
          <a:ext cx="425943" cy="4259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sv-SE" sz="2500" kern="1200" dirty="0"/>
            <a:t>-</a:t>
          </a:r>
        </a:p>
      </dsp:txBody>
      <dsp:txXfrm>
        <a:off x="333026" y="750226"/>
        <a:ext cx="425943" cy="425943"/>
      </dsp:txXfrm>
    </dsp:sp>
    <dsp:sp modelId="{1A18DCB6-E69F-49F7-AC48-471134C491D2}">
      <dsp:nvSpPr>
        <dsp:cNvPr id="0" name=""/>
        <dsp:cNvSpPr/>
      </dsp:nvSpPr>
      <dsp:spPr>
        <a:xfrm>
          <a:off x="306182" y="-87"/>
          <a:ext cx="1203102" cy="1203102"/>
        </a:xfrm>
        <a:prstGeom prst="circularArrow">
          <a:avLst>
            <a:gd name="adj1" fmla="val 6904"/>
            <a:gd name="adj2" fmla="val 465485"/>
            <a:gd name="adj3" fmla="val 11348858"/>
            <a:gd name="adj4" fmla="val 9785658"/>
            <a:gd name="adj5" fmla="val 8054"/>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6B33B4F-F6CF-4BDA-B11B-5A0ABD78ED9E}">
      <dsp:nvSpPr>
        <dsp:cNvPr id="0" name=""/>
        <dsp:cNvSpPr/>
      </dsp:nvSpPr>
      <dsp:spPr>
        <a:xfrm>
          <a:off x="333026" y="26756"/>
          <a:ext cx="425943" cy="4259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sv-SE" sz="2500" kern="1200" dirty="0"/>
            <a:t>-</a:t>
          </a:r>
        </a:p>
      </dsp:txBody>
      <dsp:txXfrm>
        <a:off x="333026" y="26756"/>
        <a:ext cx="425943" cy="425943"/>
      </dsp:txXfrm>
    </dsp:sp>
    <dsp:sp modelId="{75D99A99-B984-45FE-A134-D9B5B5C3786E}">
      <dsp:nvSpPr>
        <dsp:cNvPr id="0" name=""/>
        <dsp:cNvSpPr/>
      </dsp:nvSpPr>
      <dsp:spPr>
        <a:xfrm>
          <a:off x="306182" y="-87"/>
          <a:ext cx="1203102" cy="1203102"/>
        </a:xfrm>
        <a:prstGeom prst="circularArrow">
          <a:avLst>
            <a:gd name="adj1" fmla="val 6904"/>
            <a:gd name="adj2" fmla="val 465485"/>
            <a:gd name="adj3" fmla="val 16748858"/>
            <a:gd name="adj4" fmla="val 15185658"/>
            <a:gd name="adj5" fmla="val 8054"/>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3AFB7F-A7CB-4838-B5C9-ABEBFAF0FEE9}">
      <dsp:nvSpPr>
        <dsp:cNvPr id="0" name=""/>
        <dsp:cNvSpPr/>
      </dsp:nvSpPr>
      <dsp:spPr>
        <a:xfrm>
          <a:off x="2035" y="1225707"/>
          <a:ext cx="1184855" cy="473942"/>
        </a:xfrm>
        <a:prstGeom prst="chevron">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2014" tIns="37338" rIns="37338" bIns="37338" numCol="1" spcCol="1270" anchor="ctr" anchorCtr="0">
          <a:noAutofit/>
        </a:bodyPr>
        <a:lstStyle/>
        <a:p>
          <a:pPr marL="0" lvl="0" indent="0" algn="ctr" defTabSz="1244600">
            <a:lnSpc>
              <a:spcPct val="90000"/>
            </a:lnSpc>
            <a:spcBef>
              <a:spcPct val="0"/>
            </a:spcBef>
            <a:spcAft>
              <a:spcPct val="35000"/>
            </a:spcAft>
            <a:buNone/>
          </a:pPr>
          <a:r>
            <a:rPr lang="sv-SE" sz="2800" kern="1200" dirty="0"/>
            <a:t>-</a:t>
          </a:r>
        </a:p>
      </dsp:txBody>
      <dsp:txXfrm>
        <a:off x="239006" y="1225707"/>
        <a:ext cx="710913" cy="473942"/>
      </dsp:txXfrm>
    </dsp:sp>
    <dsp:sp modelId="{31197F6C-DE61-4DF7-B0D7-FCAD86D64722}">
      <dsp:nvSpPr>
        <dsp:cNvPr id="0" name=""/>
        <dsp:cNvSpPr/>
      </dsp:nvSpPr>
      <dsp:spPr>
        <a:xfrm>
          <a:off x="1068405" y="1225707"/>
          <a:ext cx="1184855" cy="473942"/>
        </a:xfrm>
        <a:prstGeom prst="chevron">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2014" tIns="37338" rIns="37338" bIns="37338" numCol="1" spcCol="1270" anchor="ctr" anchorCtr="0">
          <a:noAutofit/>
        </a:bodyPr>
        <a:lstStyle/>
        <a:p>
          <a:pPr marL="0" lvl="0" indent="0" algn="ctr" defTabSz="1244600">
            <a:lnSpc>
              <a:spcPct val="90000"/>
            </a:lnSpc>
            <a:spcBef>
              <a:spcPct val="0"/>
            </a:spcBef>
            <a:spcAft>
              <a:spcPct val="35000"/>
            </a:spcAft>
            <a:buNone/>
          </a:pPr>
          <a:r>
            <a:rPr lang="sv-SE" sz="2800" kern="1200" dirty="0"/>
            <a:t>-</a:t>
          </a:r>
        </a:p>
      </dsp:txBody>
      <dsp:txXfrm>
        <a:off x="1305376" y="1225707"/>
        <a:ext cx="710913" cy="473942"/>
      </dsp:txXfrm>
    </dsp:sp>
    <dsp:sp modelId="{B7F0FECE-234F-45B2-95D7-F968E159871D}">
      <dsp:nvSpPr>
        <dsp:cNvPr id="0" name=""/>
        <dsp:cNvSpPr/>
      </dsp:nvSpPr>
      <dsp:spPr>
        <a:xfrm>
          <a:off x="2134774" y="1225707"/>
          <a:ext cx="1184855" cy="473942"/>
        </a:xfrm>
        <a:prstGeom prst="chevron">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2014" tIns="37338" rIns="37338" bIns="37338" numCol="1" spcCol="1270" anchor="ctr" anchorCtr="0">
          <a:noAutofit/>
        </a:bodyPr>
        <a:lstStyle/>
        <a:p>
          <a:pPr marL="0" lvl="0" indent="0" algn="ctr" defTabSz="1244600">
            <a:lnSpc>
              <a:spcPct val="90000"/>
            </a:lnSpc>
            <a:spcBef>
              <a:spcPct val="0"/>
            </a:spcBef>
            <a:spcAft>
              <a:spcPct val="35000"/>
            </a:spcAft>
            <a:buNone/>
          </a:pPr>
          <a:r>
            <a:rPr lang="sv-SE" sz="2800" kern="1200" dirty="0"/>
            <a:t>-</a:t>
          </a:r>
        </a:p>
      </dsp:txBody>
      <dsp:txXfrm>
        <a:off x="2371745" y="1225707"/>
        <a:ext cx="710913" cy="473942"/>
      </dsp:txXfrm>
    </dsp:sp>
    <dsp:sp modelId="{E18B0683-8A28-4674-97A7-E446944E14D1}">
      <dsp:nvSpPr>
        <dsp:cNvPr id="0" name=""/>
        <dsp:cNvSpPr/>
      </dsp:nvSpPr>
      <dsp:spPr>
        <a:xfrm>
          <a:off x="3201144" y="1225707"/>
          <a:ext cx="1184855" cy="473942"/>
        </a:xfrm>
        <a:prstGeom prst="chevron">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2014" tIns="37338" rIns="37338" bIns="37338" numCol="1" spcCol="1270" anchor="ctr" anchorCtr="0">
          <a:noAutofit/>
        </a:bodyPr>
        <a:lstStyle/>
        <a:p>
          <a:pPr marL="0" lvl="0" indent="0" algn="ctr" defTabSz="1244600">
            <a:lnSpc>
              <a:spcPct val="90000"/>
            </a:lnSpc>
            <a:spcBef>
              <a:spcPct val="0"/>
            </a:spcBef>
            <a:spcAft>
              <a:spcPct val="35000"/>
            </a:spcAft>
            <a:buNone/>
          </a:pPr>
          <a:r>
            <a:rPr lang="sv-SE" sz="2800" kern="1200" dirty="0"/>
            <a:t>-</a:t>
          </a:r>
        </a:p>
      </dsp:txBody>
      <dsp:txXfrm>
        <a:off x="3438115" y="1225707"/>
        <a:ext cx="710913" cy="473942"/>
      </dsp:txXfrm>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57AB38-1E81-4571-B4D4-6F1B47C4ED4A}" type="datetimeFigureOut">
              <a:rPr lang="sv-SE" smtClean="0"/>
              <a:t>2025-04-10</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E32D097-2F77-48A6-8E14-2211DA8B6F4C}" type="slidenum">
              <a:rPr lang="sv-SE" smtClean="0"/>
              <a:t>‹#›</a:t>
            </a:fld>
            <a:endParaRPr lang="sv-SE"/>
          </a:p>
        </p:txBody>
      </p:sp>
    </p:spTree>
    <p:extLst>
      <p:ext uri="{BB962C8B-B14F-4D97-AF65-F5344CB8AC3E}">
        <p14:creationId xmlns:p14="http://schemas.microsoft.com/office/powerpoint/2010/main" val="26620520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t&#228;nkag&#246;raeffekten.se/"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t&#228;nkag&#246;raeffekten.se/"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rework.withgoogle.com/en/guides/understanding-team-effectiveness#help-teams-take-action"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t&#228;nkag&#246;raeffekten.se/"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www.t&#228;nkag&#246;raeffekten.se/"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t&#228;nkag&#246;raeffekten.se/"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dirty="0"/>
              <a:t>Guide till workshopledaren</a:t>
            </a:r>
          </a:p>
          <a:p>
            <a:endParaRPr lang="sv-SE" b="0" i="0" dirty="0">
              <a:solidFill>
                <a:srgbClr val="000000"/>
              </a:solidFill>
              <a:effectLst/>
              <a:latin typeface="Poppins" panose="00000500000000000000" pitchFamily="2" charset="0"/>
            </a:endParaRPr>
          </a:p>
          <a:p>
            <a:r>
              <a:rPr lang="sv-SE" b="0" i="0" dirty="0">
                <a:solidFill>
                  <a:srgbClr val="000000"/>
                </a:solidFill>
                <a:effectLst/>
                <a:latin typeface="Poppins" panose="00000500000000000000" pitchFamily="2" charset="0"/>
              </a:rPr>
              <a:t>I boken ”Tänka Göra-Effekten – utveckla din organisation för nya resultat” presenteras Teamwork-triangeln och alla delar gås igenom noggrant. I boken, i del sex, presenteras ett workshop-upplägg med sex stycken workshops. Det här är det materialet. </a:t>
            </a:r>
          </a:p>
          <a:p>
            <a:endParaRPr lang="sv-SE" b="0" i="0" dirty="0">
              <a:solidFill>
                <a:srgbClr val="000000"/>
              </a:solidFill>
              <a:effectLst/>
              <a:latin typeface="Poppins" panose="00000500000000000000" pitchFamily="2" charset="0"/>
            </a:endParaRPr>
          </a:p>
          <a:p>
            <a:r>
              <a:rPr lang="sv-SE" b="0" i="0" dirty="0">
                <a:solidFill>
                  <a:srgbClr val="000000"/>
                </a:solidFill>
                <a:effectLst/>
                <a:latin typeface="Poppins" panose="00000500000000000000" pitchFamily="2" charset="0"/>
              </a:rPr>
              <a:t>Det är bra om du har läst boken innan du ska ta dig an materialet. Men det är givetvis helt okej att använda hela eller delar av materialet oavsett om du läst boken eller inte.</a:t>
            </a:r>
          </a:p>
          <a:p>
            <a:endParaRPr lang="sv-SE" b="0" i="0" dirty="0">
              <a:solidFill>
                <a:srgbClr val="000000"/>
              </a:solidFill>
              <a:effectLst/>
              <a:latin typeface="Poppins" panose="00000500000000000000" pitchFamily="2" charset="0"/>
            </a:endParaRPr>
          </a:p>
          <a:p>
            <a:r>
              <a:rPr lang="sv-SE" b="0" i="0" dirty="0">
                <a:solidFill>
                  <a:srgbClr val="000000"/>
                </a:solidFill>
                <a:effectLst/>
                <a:latin typeface="Poppins" panose="00000500000000000000" pitchFamily="2" charset="0"/>
              </a:rPr>
              <a:t>Du kommer troligen behöva anpassa materialet, upplägget, tider, agendan osv till din kontext. Se inte materialet som lösningen utan som en utgångspunkt för din och er utforskning. </a:t>
            </a:r>
          </a:p>
          <a:p>
            <a:endParaRPr lang="sv-SE" b="0" i="0" dirty="0">
              <a:solidFill>
                <a:srgbClr val="000000"/>
              </a:solidFill>
              <a:effectLst/>
              <a:latin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800" dirty="0">
                <a:effectLst/>
                <a:latin typeface="Aptos" panose="020B0004020202020204" pitchFamily="34" charset="0"/>
                <a:ea typeface="Aptos" panose="020B0004020202020204" pitchFamily="34" charset="0"/>
                <a:cs typeface="Times New Roman" panose="02020603050405020304" pitchFamily="18" charset="0"/>
              </a:rPr>
              <a:t>Jag hoppas att du får nytta av materialet och att du anger källa om du refererar till det. Hör gärna av dig med feedback för att förbättra innehållet! </a:t>
            </a:r>
            <a:r>
              <a:rPr lang="sv-SE" b="0" i="0" dirty="0">
                <a:solidFill>
                  <a:srgbClr val="000000"/>
                </a:solidFill>
                <a:effectLst/>
                <a:latin typeface="Poppins" panose="00000500000000000000" pitchFamily="2" charset="0"/>
              </a:rPr>
              <a:t>Lycka till!</a:t>
            </a:r>
          </a:p>
          <a:p>
            <a:endParaRPr lang="sv-SE" b="0" i="0" dirty="0">
              <a:solidFill>
                <a:srgbClr val="000000"/>
              </a:solidFill>
              <a:effectLst/>
              <a:latin typeface="Poppins" panose="00000500000000000000" pitchFamily="2" charset="0"/>
            </a:endParaRPr>
          </a:p>
          <a:p>
            <a:r>
              <a:rPr lang="sv-SE" b="0" i="0" dirty="0">
                <a:solidFill>
                  <a:srgbClr val="000000"/>
                </a:solidFill>
                <a:effectLst/>
                <a:latin typeface="Poppins" panose="00000500000000000000" pitchFamily="2" charset="0"/>
              </a:rPr>
              <a:t>Kontaktuppgifter hittar du här:</a:t>
            </a:r>
          </a:p>
          <a:p>
            <a:r>
              <a:rPr lang="sv-SE" sz="1800" dirty="0">
                <a:solidFill>
                  <a:srgbClr val="3C3C3C"/>
                </a:solidFill>
                <a:effectLst/>
                <a:latin typeface="Montserrat" panose="00000500000000000000" pitchFamily="2" charset="0"/>
                <a:hlinkClick r:id="rId3"/>
              </a:rPr>
              <a:t>www.tänkagöraeffekten.se</a:t>
            </a:r>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E7F3C9-B16A-4DBC-A2EB-5789C7563A1C}" type="slidenum">
              <a:rPr kumimoji="0" lang="sv-S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sv-S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9069911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dirty="0"/>
              <a:t>Guide till workshopledaren</a:t>
            </a:r>
          </a:p>
          <a:p>
            <a:endParaRPr lang="sv-SE" b="1" dirty="0"/>
          </a:p>
          <a:p>
            <a:r>
              <a:rPr lang="sv-SE" b="0" dirty="0"/>
              <a:t>Se innehållet i den här Powerpointpresentationen som en utgångspunkt. Teorin bakom hittar du i boken </a:t>
            </a:r>
            <a:r>
              <a:rPr lang="sv-SE" sz="1800" i="1" dirty="0">
                <a:solidFill>
                  <a:srgbClr val="3C3C3C"/>
                </a:solidFill>
                <a:effectLst/>
                <a:latin typeface="Calibri" panose="020F0502020204030204" pitchFamily="34" charset="0"/>
              </a:rPr>
              <a:t>Tänka Göra-Effekten - Utveckla din organisation för nya resultat, </a:t>
            </a:r>
            <a:r>
              <a:rPr lang="sv-SE" sz="1800" dirty="0">
                <a:solidFill>
                  <a:srgbClr val="3C3C3C"/>
                </a:solidFill>
                <a:effectLst/>
                <a:latin typeface="Montserrat" panose="00000500000000000000" pitchFamily="2" charset="0"/>
                <a:hlinkClick r:id="rId3"/>
              </a:rPr>
              <a:t>www.tänkagöraeffekten.se</a:t>
            </a:r>
            <a:endParaRPr lang="sv-SE" b="0" i="1" dirty="0"/>
          </a:p>
          <a:p>
            <a:endParaRPr lang="sv-SE" b="1"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E7F3C9-B16A-4DBC-A2EB-5789C7563A1C}" type="slidenum">
              <a:rPr kumimoji="0" lang="sv-S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sv-S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7250778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871FB0-AABD-D97D-9293-B8F0AD89F5B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312CFA-6FCE-53DB-7E55-478386D9507D}"/>
              </a:ext>
            </a:extLst>
          </p:cNvPr>
          <p:cNvSpPr>
            <a:spLocks noGrp="1" noRot="1" noChangeAspect="1"/>
          </p:cNvSpPr>
          <p:nvPr>
            <p:ph type="sldImg"/>
          </p:nvPr>
        </p:nvSpPr>
        <p:spPr>
          <a:xfrm>
            <a:off x="182563" y="1077913"/>
            <a:ext cx="9577387" cy="5387975"/>
          </a:xfrm>
        </p:spPr>
      </p:sp>
      <p:sp>
        <p:nvSpPr>
          <p:cNvPr id="3" name="Notes Placeholder 2">
            <a:extLst>
              <a:ext uri="{FF2B5EF4-FFF2-40B4-BE49-F238E27FC236}">
                <a16:creationId xmlns:a16="http://schemas.microsoft.com/office/drawing/2014/main" id="{3E52FD3A-67F5-FB56-FF9F-8D0D1D9BB37E}"/>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dirty="0"/>
              <a:t>Guide till workshopledaren</a:t>
            </a:r>
          </a:p>
          <a:p>
            <a:endParaRPr lang="sv-SE" sz="1200" b="0" i="0" kern="1200" dirty="0">
              <a:solidFill>
                <a:schemeClr val="tx1"/>
              </a:solidFill>
              <a:effectLst/>
              <a:latin typeface="+mn-lt"/>
              <a:ea typeface="+mn-ea"/>
              <a:cs typeface="+mn-cs"/>
            </a:endParaRPr>
          </a:p>
          <a:p>
            <a:r>
              <a:rPr lang="sv-SE" sz="1200" b="0" i="0" kern="1200" dirty="0">
                <a:solidFill>
                  <a:schemeClr val="tx1"/>
                </a:solidFill>
                <a:effectLst/>
                <a:latin typeface="+mn-lt"/>
                <a:ea typeface="+mn-ea"/>
                <a:cs typeface="+mn-cs"/>
              </a:rPr>
              <a:t>Presentera scoopet för WS, dvs att definiera riktningen. </a:t>
            </a:r>
          </a:p>
          <a:p>
            <a:endParaRPr lang="sv-SE" sz="1200" b="0" i="0" kern="1200" dirty="0">
              <a:solidFill>
                <a:schemeClr val="tx1"/>
              </a:solidFill>
              <a:effectLst/>
              <a:latin typeface="+mn-lt"/>
              <a:ea typeface="+mn-ea"/>
              <a:cs typeface="+mn-cs"/>
            </a:endParaRPr>
          </a:p>
          <a:p>
            <a:endParaRPr lang="sv-SE" sz="1200" b="0" i="0" kern="1200" dirty="0">
              <a:solidFill>
                <a:schemeClr val="tx1"/>
              </a:solidFill>
              <a:effectLst/>
              <a:latin typeface="+mn-lt"/>
              <a:ea typeface="+mn-ea"/>
              <a:cs typeface="+mn-cs"/>
            </a:endParaRPr>
          </a:p>
          <a:p>
            <a:r>
              <a:rPr lang="sv-SE" dirty="0"/>
              <a:t>Att läsa innan: Läs kapitel 17</a:t>
            </a:r>
          </a:p>
          <a:p>
            <a:endParaRPr lang="sv-SE" dirty="0"/>
          </a:p>
          <a:p>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dirty="0"/>
              <a:t>Läsguide till workshopledare, WS 1: </a:t>
            </a:r>
          </a:p>
          <a:p>
            <a:r>
              <a:rPr lang="sv-SE" dirty="0"/>
              <a:t>Läs kapitel 1-5 och 13-15</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dirty="0"/>
              <a:t>Läsguide till workshopledare, WS 2: </a:t>
            </a:r>
          </a:p>
          <a:p>
            <a:r>
              <a:rPr lang="sv-SE" dirty="0"/>
              <a:t>Läs kapitel 16</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dirty="0"/>
              <a:t>Läsguide till workshopledare, WS 3: </a:t>
            </a:r>
          </a:p>
          <a:p>
            <a:r>
              <a:rPr lang="sv-SE" dirty="0"/>
              <a:t>Läs kapitel 17</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dirty="0"/>
              <a:t>Läsguide till workshopledare, WS 4: </a:t>
            </a:r>
          </a:p>
          <a:p>
            <a:r>
              <a:rPr lang="sv-SE" dirty="0"/>
              <a:t>Läs kapitel 18</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dirty="0"/>
              <a:t>Läsguide till workshopledare, WS 5: </a:t>
            </a:r>
          </a:p>
          <a:p>
            <a:r>
              <a:rPr lang="sv-SE" dirty="0"/>
              <a:t>Läs kapitel 5</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dirty="0"/>
              <a:t>Läsguide till workshopledare, WS 6: </a:t>
            </a:r>
          </a:p>
          <a:p>
            <a:r>
              <a:rPr lang="sv-SE" dirty="0"/>
              <a:t>-</a:t>
            </a:r>
          </a:p>
          <a:p>
            <a:endParaRPr lang="sv-SE" dirty="0"/>
          </a:p>
          <a:p>
            <a:endParaRPr lang="sv-SE" sz="1200" b="0" i="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F92FD83A-CFDA-A6BD-326A-D26BDFAAAAAE}"/>
              </a:ext>
            </a:extLst>
          </p:cNvPr>
          <p:cNvSpPr>
            <a:spLocks noGrp="1"/>
          </p:cNvSpPr>
          <p:nvPr>
            <p:ph type="sldNum" sz="quarter" idx="10"/>
          </p:nvPr>
        </p:nvSpPr>
        <p:spPr/>
        <p:txBody>
          <a:bodyPr/>
          <a:lstStyle/>
          <a:p>
            <a:fld id="{0105DE40-D878-4B08-92CF-F8A9A3DB30BE}" type="slidenum">
              <a:rPr lang="sv-SE" smtClean="0"/>
              <a:pPr/>
              <a:t>11</a:t>
            </a:fld>
            <a:endParaRPr lang="sv-SE"/>
          </a:p>
        </p:txBody>
      </p:sp>
    </p:spTree>
    <p:extLst>
      <p:ext uri="{BB962C8B-B14F-4D97-AF65-F5344CB8AC3E}">
        <p14:creationId xmlns:p14="http://schemas.microsoft.com/office/powerpoint/2010/main" val="21771211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dirty="0"/>
              <a:t>Guide till workshopledaren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Agenda – Workshop 3, 2 timmar</a:t>
            </a:r>
            <a:endParaRPr lang="sv-SE" b="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0" dirty="0"/>
              <a:t>Tider i parantes bara en vägledning. Det är mycket innehåll och lite tid. Var noga med </a:t>
            </a:r>
            <a:r>
              <a:rPr lang="sv-SE" b="0" dirty="0" err="1"/>
              <a:t>timebox</a:t>
            </a:r>
            <a:r>
              <a:rPr lang="sv-SE" b="0" dirty="0"/>
              <a:t>. Det är ofta bättre att boka fler tillfällen än att dra ut på tiden eller stryka innehåll. Används fördelen av att det är korta pass. Det ger ofta fokus. Det går att prata om ett ämne en hel dag, det går också att prata om det i femton minuter … </a:t>
            </a:r>
          </a:p>
        </p:txBody>
      </p:sp>
      <p:sp>
        <p:nvSpPr>
          <p:cNvPr id="4" name="Platshållare för bildnummer 3"/>
          <p:cNvSpPr>
            <a:spLocks noGrp="1"/>
          </p:cNvSpPr>
          <p:nvPr>
            <p:ph type="sldNum" sz="quarter" idx="5"/>
          </p:nvPr>
        </p:nvSpPr>
        <p:spPr/>
        <p:txBody>
          <a:bodyPr/>
          <a:lstStyle/>
          <a:p>
            <a:fld id="{C229B396-FB87-4BCB-90B2-1C7BED4C6B6B}" type="slidenum">
              <a:rPr lang="sv-SE" smtClean="0"/>
              <a:t>12</a:t>
            </a:fld>
            <a:endParaRPr lang="sv-SE"/>
          </a:p>
        </p:txBody>
      </p:sp>
    </p:spTree>
    <p:extLst>
      <p:ext uri="{BB962C8B-B14F-4D97-AF65-F5344CB8AC3E}">
        <p14:creationId xmlns:p14="http://schemas.microsoft.com/office/powerpoint/2010/main" val="17699377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dirty="0"/>
              <a:t>Guide till workshopledare: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00" dirty="0">
              <a:effectLst/>
              <a:latin typeface="Aptos" panose="020B0004020202020204" pitchFamily="34" charset="0"/>
              <a:ea typeface="Aptos" panose="020B0004020202020204" pitchFamily="34" charset="0"/>
              <a:cs typeface="Times New Roman" panose="02020603050405020304" pitchFamily="18" charset="0"/>
            </a:endParaRPr>
          </a:p>
          <a:p>
            <a:r>
              <a:rPr lang="sv-SE" sz="1200" kern="100" dirty="0">
                <a:effectLst/>
                <a:latin typeface="Aptos" panose="020B0004020202020204" pitchFamily="34" charset="0"/>
                <a:ea typeface="Aptos" panose="020B0004020202020204" pitchFamily="34" charset="0"/>
                <a:cs typeface="Times New Roman" panose="02020603050405020304" pitchFamily="18" charset="0"/>
              </a:rPr>
              <a:t>Uppdatera och fortsätt fylla i er Team canvas, nu med nya tankar baserat på Psykologisk  trygghet.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sv-SE" dirty="0"/>
          </a:p>
        </p:txBody>
      </p:sp>
      <p:sp>
        <p:nvSpPr>
          <p:cNvPr id="4" name="Platshållare för bildnummer 3"/>
          <p:cNvSpPr>
            <a:spLocks noGrp="1"/>
          </p:cNvSpPr>
          <p:nvPr>
            <p:ph type="sldNum" sz="quarter" idx="5"/>
          </p:nvPr>
        </p:nvSpPr>
        <p:spPr/>
        <p:txBody>
          <a:bodyPr/>
          <a:lstStyle/>
          <a:p>
            <a:fld id="{AAE7F3C9-B16A-4DBC-A2EB-5789C7563A1C}" type="slidenum">
              <a:rPr lang="sv-SE" smtClean="0"/>
              <a:t>13</a:t>
            </a:fld>
            <a:endParaRPr lang="sv-SE"/>
          </a:p>
        </p:txBody>
      </p:sp>
    </p:spTree>
    <p:extLst>
      <p:ext uri="{BB962C8B-B14F-4D97-AF65-F5344CB8AC3E}">
        <p14:creationId xmlns:p14="http://schemas.microsoft.com/office/powerpoint/2010/main" val="10529469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800" b="1" dirty="0"/>
              <a:t>Guide till workshopledaren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800" kern="100" dirty="0">
                <a:effectLst/>
                <a:latin typeface="Aptos" panose="020B0004020202020204" pitchFamily="34" charset="0"/>
                <a:ea typeface="Aptos" panose="020B0004020202020204" pitchFamily="34" charset="0"/>
                <a:cs typeface="Times New Roman" panose="02020603050405020304" pitchFamily="18" charset="0"/>
              </a:rPr>
              <a:t>Incheckning – (5 min)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800" kern="100" dirty="0">
                <a:effectLst/>
                <a:latin typeface="Aptos" panose="020B0004020202020204" pitchFamily="34" charset="0"/>
                <a:ea typeface="Aptos" panose="020B0004020202020204" pitchFamily="34" charset="0"/>
                <a:cs typeface="Times New Roman" panose="02020603050405020304" pitchFamily="18" charset="0"/>
              </a:rPr>
              <a:t>Låt alla få </a:t>
            </a:r>
            <a:r>
              <a:rPr lang="sv-SE" sz="1800" i="1" kern="100" dirty="0">
                <a:effectLst/>
                <a:latin typeface="Aptos" panose="020B0004020202020204" pitchFamily="34" charset="0"/>
                <a:ea typeface="Aptos" panose="020B0004020202020204" pitchFamily="34" charset="0"/>
                <a:cs typeface="Times New Roman" panose="02020603050405020304" pitchFamily="18" charset="0"/>
              </a:rPr>
              <a:t>möjligheten</a:t>
            </a:r>
            <a:r>
              <a:rPr lang="sv-SE" sz="1800" kern="100" dirty="0">
                <a:effectLst/>
                <a:latin typeface="Aptos" panose="020B0004020202020204" pitchFamily="34" charset="0"/>
                <a:ea typeface="Aptos" panose="020B0004020202020204" pitchFamily="34" charset="0"/>
                <a:cs typeface="Times New Roman" panose="02020603050405020304" pitchFamily="18" charset="0"/>
              </a:rPr>
              <a:t> att komma till tals men inte med några längre utläggningar. </a:t>
            </a:r>
          </a:p>
          <a:p>
            <a:endParaRPr lang="sv-SE" dirty="0"/>
          </a:p>
        </p:txBody>
      </p:sp>
      <p:sp>
        <p:nvSpPr>
          <p:cNvPr id="4" name="Platshållare för bildnummer 3"/>
          <p:cNvSpPr>
            <a:spLocks noGrp="1"/>
          </p:cNvSpPr>
          <p:nvPr>
            <p:ph type="sldNum" sz="quarter" idx="5"/>
          </p:nvPr>
        </p:nvSpPr>
        <p:spPr/>
        <p:txBody>
          <a:bodyPr/>
          <a:lstStyle/>
          <a:p>
            <a:fld id="{AAE7F3C9-B16A-4DBC-A2EB-5789C7563A1C}" type="slidenum">
              <a:rPr lang="sv-SE" smtClean="0"/>
              <a:t>14</a:t>
            </a:fld>
            <a:endParaRPr lang="sv-SE"/>
          </a:p>
        </p:txBody>
      </p:sp>
    </p:spTree>
    <p:extLst>
      <p:ext uri="{BB962C8B-B14F-4D97-AF65-F5344CB8AC3E}">
        <p14:creationId xmlns:p14="http://schemas.microsoft.com/office/powerpoint/2010/main" val="18470388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dirty="0"/>
              <a:t>Guide till workshopledaren</a:t>
            </a:r>
          </a:p>
          <a:p>
            <a:endParaRPr lang="sv-SE" dirty="0"/>
          </a:p>
          <a:p>
            <a:r>
              <a:rPr lang="sv-SE" dirty="0"/>
              <a:t>Vad landade ni i sist? Behöver ni prioritera några insatser? </a:t>
            </a:r>
          </a:p>
          <a:p>
            <a:endParaRPr lang="sv-SE" dirty="0"/>
          </a:p>
        </p:txBody>
      </p:sp>
      <p:sp>
        <p:nvSpPr>
          <p:cNvPr id="4" name="Platshållare för bildnummer 3"/>
          <p:cNvSpPr>
            <a:spLocks noGrp="1"/>
          </p:cNvSpPr>
          <p:nvPr>
            <p:ph type="sldNum" sz="quarter" idx="5"/>
          </p:nvPr>
        </p:nvSpPr>
        <p:spPr/>
        <p:txBody>
          <a:bodyPr/>
          <a:lstStyle/>
          <a:p>
            <a:fld id="{6E32D097-2F77-48A6-8E14-2211DA8B6F4C}" type="slidenum">
              <a:rPr lang="sv-SE" smtClean="0"/>
              <a:t>15</a:t>
            </a:fld>
            <a:endParaRPr lang="sv-SE"/>
          </a:p>
        </p:txBody>
      </p:sp>
    </p:spTree>
    <p:extLst>
      <p:ext uri="{BB962C8B-B14F-4D97-AF65-F5344CB8AC3E}">
        <p14:creationId xmlns:p14="http://schemas.microsoft.com/office/powerpoint/2010/main" val="18183484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b="1" dirty="0"/>
              <a:t>Guide till workshopledaren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0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00" dirty="0">
                <a:effectLst/>
                <a:highlight>
                  <a:srgbClr val="D3D3D3"/>
                </a:highlight>
                <a:latin typeface="Aptos" panose="020B0004020202020204" pitchFamily="34" charset="0"/>
                <a:ea typeface="Aptos" panose="020B0004020202020204" pitchFamily="34" charset="0"/>
                <a:cs typeface="Times New Roman" panose="02020603050405020304" pitchFamily="18" charset="0"/>
              </a:rPr>
              <a:t>”Vi måste acceptera att alla teorier och perspektiv som vi använder oss av för att studera organisationer och ledarskap är ofullständiga, snedvridna och vilseledande, samtidigt som de kan ge oss värdefulla insikter.” – Gareth Morgan</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00" dirty="0">
              <a:effectLst/>
              <a:highlight>
                <a:srgbClr val="D3D3D3"/>
              </a:highligh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00" dirty="0">
                <a:effectLst/>
                <a:highlight>
                  <a:srgbClr val="D3D3D3"/>
                </a:highlight>
                <a:latin typeface="Aptos" panose="020B0004020202020204" pitchFamily="34" charset="0"/>
                <a:ea typeface="Aptos" panose="020B0004020202020204" pitchFamily="34" charset="0"/>
                <a:cs typeface="Times New Roman" panose="02020603050405020304" pitchFamily="18" charset="0"/>
              </a:rPr>
              <a:t>”När en organisation ska utvecklas och förändras finns det egentligen ingenting så praktiskt som en god teori.” – Kurt Lewin</a:t>
            </a:r>
            <a:endParaRPr lang="sv-SE" sz="12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000" b="1" dirty="0"/>
          </a:p>
          <a:p>
            <a:endParaRPr lang="sv-SE" dirty="0"/>
          </a:p>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29B396-FB87-4BCB-90B2-1C7BED4C6B6B}" type="slidenum">
              <a:rPr kumimoji="0" lang="sv-S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sv-S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9221729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dirty="0"/>
              <a:t>Guide till workshopledaren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Prata om hur ni ser på beskrivningen i ett par minuter … ni behöver inte skriva ner något men dela gärna någon insikt.</a:t>
            </a:r>
          </a:p>
          <a:p>
            <a:pPr algn="l">
              <a:spcAft>
                <a:spcPts val="1200"/>
              </a:spcAft>
              <a:buNone/>
            </a:pPr>
            <a:endParaRPr lang="sv-SE" b="0" i="1" dirty="0">
              <a:solidFill>
                <a:srgbClr val="333333"/>
              </a:solidFill>
              <a:effectLst/>
              <a:latin typeface="Open Sans" panose="020B0606030504020204" pitchFamily="34" charset="0"/>
            </a:endParaRPr>
          </a:p>
          <a:p>
            <a:pPr algn="l">
              <a:spcAft>
                <a:spcPts val="1200"/>
              </a:spcAft>
              <a:buNone/>
            </a:pPr>
            <a:endParaRPr lang="sv-SE" b="0" i="1" dirty="0">
              <a:solidFill>
                <a:srgbClr val="333333"/>
              </a:solidFill>
              <a:effectLst/>
              <a:latin typeface="Open Sans" panose="020B0606030504020204" pitchFamily="34" charset="0"/>
            </a:endParaRPr>
          </a:p>
          <a:p>
            <a:pPr algn="l">
              <a:spcAft>
                <a:spcPts val="1200"/>
              </a:spcAft>
              <a:buNone/>
            </a:pPr>
            <a:endParaRPr lang="sv-SE" b="0" i="1" dirty="0">
              <a:solidFill>
                <a:srgbClr val="333333"/>
              </a:solidFill>
              <a:effectLst/>
              <a:latin typeface="Open Sans" panose="020B0606030504020204" pitchFamily="34" charset="0"/>
            </a:endParaRPr>
          </a:p>
          <a:p>
            <a:pPr algn="l">
              <a:spcAft>
                <a:spcPts val="1200"/>
              </a:spcAft>
              <a:buNone/>
            </a:pPr>
            <a:r>
              <a:rPr lang="sv-SE" b="0" i="1" dirty="0">
                <a:solidFill>
                  <a:srgbClr val="333333"/>
                </a:solidFill>
                <a:effectLst/>
                <a:latin typeface="Open Sans" panose="020B0606030504020204" pitchFamily="34" charset="0"/>
              </a:rPr>
              <a:t>https://www.bokus.com/bok/9789179653026/psykologisk-trygghet-att-valkomna-den-som-utmanar/ </a:t>
            </a:r>
          </a:p>
          <a:p>
            <a:pPr algn="l">
              <a:spcAft>
                <a:spcPts val="1200"/>
              </a:spcAft>
              <a:buNone/>
            </a:pPr>
            <a:endParaRPr lang="sv-SE" b="0" i="1" dirty="0">
              <a:solidFill>
                <a:srgbClr val="333333"/>
              </a:solidFill>
              <a:effectLst/>
              <a:latin typeface="Open Sans" panose="020B0606030504020204" pitchFamily="34" charset="0"/>
            </a:endParaRPr>
          </a:p>
          <a:p>
            <a:pPr algn="l">
              <a:spcAft>
                <a:spcPts val="1200"/>
              </a:spcAft>
              <a:buNone/>
            </a:pPr>
            <a:r>
              <a:rPr lang="sv-SE" dirty="0"/>
              <a:t>https://www.klas.one/2023/09/17/recension-psykologisk-trygghet-av-louise-bringselius/</a:t>
            </a:r>
            <a:r>
              <a:rPr lang="sv-SE" b="0" i="1" dirty="0">
                <a:solidFill>
                  <a:srgbClr val="333333"/>
                </a:solidFill>
                <a:effectLst/>
                <a:latin typeface="Open Sans" panose="020B0606030504020204" pitchFamily="34" charset="0"/>
              </a:rPr>
              <a:t> </a:t>
            </a:r>
            <a:endParaRPr lang="sv-SE" dirty="0"/>
          </a:p>
        </p:txBody>
      </p:sp>
      <p:sp>
        <p:nvSpPr>
          <p:cNvPr id="4" name="Platshållare för bildnummer 3"/>
          <p:cNvSpPr>
            <a:spLocks noGrp="1"/>
          </p:cNvSpPr>
          <p:nvPr>
            <p:ph type="sldNum" sz="quarter" idx="5"/>
          </p:nvPr>
        </p:nvSpPr>
        <p:spPr/>
        <p:txBody>
          <a:bodyPr/>
          <a:lstStyle/>
          <a:p>
            <a:fld id="{6E32D097-2F77-48A6-8E14-2211DA8B6F4C}" type="slidenum">
              <a:rPr lang="sv-SE" smtClean="0"/>
              <a:t>17</a:t>
            </a:fld>
            <a:endParaRPr lang="sv-SE"/>
          </a:p>
        </p:txBody>
      </p:sp>
    </p:spTree>
    <p:extLst>
      <p:ext uri="{BB962C8B-B14F-4D97-AF65-F5344CB8AC3E}">
        <p14:creationId xmlns:p14="http://schemas.microsoft.com/office/powerpoint/2010/main" val="21749364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800" b="1" dirty="0"/>
              <a:t>Guide till workshopledaren</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sv-SE" sz="1800" b="1" dirty="0"/>
          </a:p>
          <a:p>
            <a:pPr>
              <a:spcAft>
                <a:spcPts val="800"/>
              </a:spcAft>
              <a:buNone/>
            </a:pPr>
            <a:r>
              <a:rPr lang="sv-SE" sz="1800" kern="100" dirty="0">
                <a:effectLst/>
                <a:latin typeface="Aptos" panose="020B0004020202020204" pitchFamily="34" charset="0"/>
                <a:ea typeface="Aptos" panose="020B0004020202020204" pitchFamily="34" charset="0"/>
                <a:cs typeface="Times New Roman" panose="02020603050405020304" pitchFamily="18" charset="0"/>
              </a:rPr>
              <a:t>Repetera dimman och poängtera gärna att behovet av psykologisk trygghet ökat ju osäkrare kontexten är. </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sv-SE" sz="1800" b="1" dirty="0"/>
          </a:p>
        </p:txBody>
      </p:sp>
      <p:sp>
        <p:nvSpPr>
          <p:cNvPr id="4" name="Slide Number Placeholder 3"/>
          <p:cNvSpPr>
            <a:spLocks noGrp="1"/>
          </p:cNvSpPr>
          <p:nvPr>
            <p:ph type="sldNum" sz="quarter" idx="5"/>
          </p:nvPr>
        </p:nvSpPr>
        <p:spPr/>
        <p:txBody>
          <a:bodyPr/>
          <a:lstStyle/>
          <a:p>
            <a:fld id="{18C8D6DC-8749-4182-90BE-06D749996D0B}" type="slidenum">
              <a:rPr lang="sv-SE" smtClean="0"/>
              <a:t>18</a:t>
            </a:fld>
            <a:endParaRPr lang="sv-SE"/>
          </a:p>
        </p:txBody>
      </p:sp>
    </p:spTree>
    <p:extLst>
      <p:ext uri="{BB962C8B-B14F-4D97-AF65-F5344CB8AC3E}">
        <p14:creationId xmlns:p14="http://schemas.microsoft.com/office/powerpoint/2010/main" val="31777374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dirty="0"/>
              <a:t>Guide till workshopledaren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dirty="0"/>
              <a:t>Repetera från WS 1 &amp; 2</a:t>
            </a:r>
          </a:p>
          <a:p>
            <a:endParaRPr lang="sv-SE" dirty="0"/>
          </a:p>
        </p:txBody>
      </p:sp>
      <p:sp>
        <p:nvSpPr>
          <p:cNvPr id="4" name="Platshållare för bildnummer 3"/>
          <p:cNvSpPr>
            <a:spLocks noGrp="1"/>
          </p:cNvSpPr>
          <p:nvPr>
            <p:ph type="sldNum" sz="quarter" idx="5"/>
          </p:nvPr>
        </p:nvSpPr>
        <p:spPr/>
        <p:txBody>
          <a:bodyPr/>
          <a:lstStyle/>
          <a:p>
            <a:fld id="{C229B396-FB87-4BCB-90B2-1C7BED4C6B6B}" type="slidenum">
              <a:rPr lang="sv-SE" smtClean="0"/>
              <a:t>19</a:t>
            </a:fld>
            <a:endParaRPr lang="sv-SE"/>
          </a:p>
        </p:txBody>
      </p:sp>
    </p:spTree>
    <p:extLst>
      <p:ext uri="{BB962C8B-B14F-4D97-AF65-F5344CB8AC3E}">
        <p14:creationId xmlns:p14="http://schemas.microsoft.com/office/powerpoint/2010/main" val="4748541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dirty="0"/>
              <a:t>Guide till workshopledaren</a:t>
            </a:r>
          </a:p>
          <a:p>
            <a:endParaRPr lang="sv-SE" dirty="0"/>
          </a:p>
          <a:p>
            <a:r>
              <a:rPr lang="sv-SE" dirty="0"/>
              <a:t>Längst upp till höger i varje bild hittar du en ikon som guider dig i hur du kan använda bilden. </a:t>
            </a:r>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E7F3C9-B16A-4DBC-A2EB-5789C7563A1C}" type="slidenum">
              <a:rPr kumimoji="0" lang="sv-S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sv-S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3241193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dirty="0"/>
              <a:t>Guide till workshopledaren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dirty="0"/>
              <a:t>Repetera från WS 1 &amp; 2</a:t>
            </a:r>
          </a:p>
          <a:p>
            <a:endParaRPr lang="sv-SE" dirty="0"/>
          </a:p>
        </p:txBody>
      </p:sp>
      <p:sp>
        <p:nvSpPr>
          <p:cNvPr id="4" name="Platshållare för bildnummer 3"/>
          <p:cNvSpPr>
            <a:spLocks noGrp="1"/>
          </p:cNvSpPr>
          <p:nvPr>
            <p:ph type="sldNum" sz="quarter" idx="5"/>
          </p:nvPr>
        </p:nvSpPr>
        <p:spPr/>
        <p:txBody>
          <a:bodyPr/>
          <a:lstStyle/>
          <a:p>
            <a:fld id="{C229B396-FB87-4BCB-90B2-1C7BED4C6B6B}" type="slidenum">
              <a:rPr lang="sv-SE" smtClean="0"/>
              <a:t>20</a:t>
            </a:fld>
            <a:endParaRPr lang="sv-SE"/>
          </a:p>
        </p:txBody>
      </p:sp>
    </p:spTree>
    <p:extLst>
      <p:ext uri="{BB962C8B-B14F-4D97-AF65-F5344CB8AC3E}">
        <p14:creationId xmlns:p14="http://schemas.microsoft.com/office/powerpoint/2010/main" val="38596966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dirty="0"/>
              <a:t>Guide till workshopledaren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dirty="0"/>
              <a:t>Alla punkter i ovan mår bra av att det finns en psykologisk trygghet på plats. </a:t>
            </a:r>
            <a:endParaRPr lang="sv-SE" dirty="0"/>
          </a:p>
        </p:txBody>
      </p:sp>
      <p:sp>
        <p:nvSpPr>
          <p:cNvPr id="4" name="Platshållare för bildnummer 3"/>
          <p:cNvSpPr>
            <a:spLocks noGrp="1"/>
          </p:cNvSpPr>
          <p:nvPr>
            <p:ph type="sldNum" sz="quarter" idx="5"/>
          </p:nvPr>
        </p:nvSpPr>
        <p:spPr/>
        <p:txBody>
          <a:bodyPr/>
          <a:lstStyle/>
          <a:p>
            <a:fld id="{6E32D097-2F77-48A6-8E14-2211DA8B6F4C}" type="slidenum">
              <a:rPr lang="sv-SE" smtClean="0"/>
              <a:t>21</a:t>
            </a:fld>
            <a:endParaRPr lang="sv-SE"/>
          </a:p>
        </p:txBody>
      </p:sp>
    </p:spTree>
    <p:extLst>
      <p:ext uri="{BB962C8B-B14F-4D97-AF65-F5344CB8AC3E}">
        <p14:creationId xmlns:p14="http://schemas.microsoft.com/office/powerpoint/2010/main" val="936519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400"/>
              </a:spcBef>
              <a:spcAft>
                <a:spcPts val="200"/>
              </a:spcAft>
              <a:buClrTx/>
              <a:buSzTx/>
              <a:buFontTx/>
              <a:buNone/>
              <a:tabLst/>
              <a:defRPr/>
            </a:pPr>
            <a:r>
              <a:rPr lang="sv-SE" sz="1800" b="1" dirty="0"/>
              <a:t>Guide till workshopledaren</a:t>
            </a:r>
          </a:p>
          <a:p>
            <a:pPr>
              <a:spcBef>
                <a:spcPts val="400"/>
              </a:spcBef>
              <a:spcAft>
                <a:spcPts val="200"/>
              </a:spcAft>
              <a:buNone/>
            </a:pPr>
            <a:endParaRPr lang="sv-SE" sz="1800" b="1" i="1" kern="100" dirty="0">
              <a:solidFill>
                <a:srgbClr val="0F4761"/>
              </a:solidFill>
              <a:effectLst/>
              <a:latin typeface="Aptos" panose="020B000402020202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400"/>
              </a:spcBef>
              <a:spcAft>
                <a:spcPts val="200"/>
              </a:spcAft>
              <a:buClrTx/>
              <a:buSzTx/>
              <a:buFontTx/>
              <a:buNone/>
              <a:tabLst/>
              <a:defRPr/>
            </a:pPr>
            <a:r>
              <a:rPr lang="sv-SE" sz="1800" b="0" i="0" kern="100" dirty="0">
                <a:solidFill>
                  <a:srgbClr val="0F4761"/>
                </a:solidFill>
                <a:effectLst/>
                <a:latin typeface="Aptos" panose="020B0004020202020204" pitchFamily="34" charset="0"/>
                <a:ea typeface="Times New Roman" panose="02020603050405020304" pitchFamily="18" charset="0"/>
                <a:cs typeface="Times New Roman" panose="02020603050405020304" pitchFamily="18" charset="0"/>
              </a:rPr>
              <a:t>Berätta kort om Project </a:t>
            </a:r>
            <a:r>
              <a:rPr lang="sv-SE" sz="1800" b="0" i="0" kern="100" dirty="0" err="1">
                <a:solidFill>
                  <a:srgbClr val="0F4761"/>
                </a:solidFill>
                <a:effectLst/>
                <a:latin typeface="Aptos" panose="020B0004020202020204" pitchFamily="34" charset="0"/>
                <a:ea typeface="Times New Roman" panose="02020603050405020304" pitchFamily="18" charset="0"/>
                <a:cs typeface="Times New Roman" panose="02020603050405020304" pitchFamily="18" charset="0"/>
              </a:rPr>
              <a:t>Aristotle</a:t>
            </a:r>
            <a:r>
              <a:rPr lang="sv-SE" sz="1800" b="0" i="0" kern="100" dirty="0">
                <a:solidFill>
                  <a:srgbClr val="0F4761"/>
                </a:solidFill>
                <a:effectLst/>
                <a:latin typeface="Aptos" panose="020B0004020202020204" pitchFamily="34" charset="0"/>
                <a:ea typeface="Times New Roman" panose="02020603050405020304" pitchFamily="18" charset="0"/>
                <a:cs typeface="Times New Roman" panose="02020603050405020304" pitchFamily="18" charset="0"/>
              </a:rPr>
              <a:t> och starta en dialog kring hur de fem mest betydande insikterna  i Googles kartläggning hör ihop med Teamwork-triangeln. </a:t>
            </a:r>
          </a:p>
          <a:p>
            <a:pPr>
              <a:spcBef>
                <a:spcPts val="400"/>
              </a:spcBef>
              <a:spcAft>
                <a:spcPts val="200"/>
              </a:spcAft>
              <a:buNone/>
            </a:pPr>
            <a:endParaRPr lang="sv-SE" sz="1800" b="1" i="1" kern="100" dirty="0">
              <a:solidFill>
                <a:srgbClr val="0F4761"/>
              </a:solidFill>
              <a:effectLst/>
              <a:latin typeface="Aptos" panose="020B0004020202020204" pitchFamily="34" charset="0"/>
              <a:ea typeface="Times New Roman" panose="02020603050405020304" pitchFamily="18" charset="0"/>
              <a:cs typeface="Times New Roman" panose="02020603050405020304" pitchFamily="18" charset="0"/>
            </a:endParaRPr>
          </a:p>
          <a:p>
            <a:pPr>
              <a:spcBef>
                <a:spcPts val="400"/>
              </a:spcBef>
              <a:spcAft>
                <a:spcPts val="200"/>
              </a:spcAft>
              <a:buNone/>
            </a:pPr>
            <a:endParaRPr lang="sv-SE" sz="1800" b="1" i="1" kern="100" dirty="0">
              <a:solidFill>
                <a:srgbClr val="0F4761"/>
              </a:solidFill>
              <a:effectLst/>
              <a:latin typeface="Aptos" panose="020B0004020202020204" pitchFamily="34" charset="0"/>
              <a:ea typeface="Times New Roman" panose="02020603050405020304" pitchFamily="18" charset="0"/>
              <a:cs typeface="Times New Roman" panose="02020603050405020304" pitchFamily="18" charset="0"/>
            </a:endParaRPr>
          </a:p>
          <a:p>
            <a:pPr>
              <a:spcBef>
                <a:spcPts val="400"/>
              </a:spcBef>
              <a:spcAft>
                <a:spcPts val="200"/>
              </a:spcAft>
              <a:buNone/>
            </a:pPr>
            <a:r>
              <a:rPr lang="sv-SE" sz="1800" b="1" i="1" kern="100" dirty="0">
                <a:solidFill>
                  <a:srgbClr val="0F4761"/>
                </a:solidFill>
                <a:effectLst/>
                <a:latin typeface="Aptos" panose="020B0004020202020204" pitchFamily="34" charset="0"/>
                <a:ea typeface="Times New Roman" panose="02020603050405020304" pitchFamily="18" charset="0"/>
                <a:cs typeface="Times New Roman" panose="02020603050405020304" pitchFamily="18" charset="0"/>
              </a:rPr>
              <a:t>Project </a:t>
            </a:r>
            <a:r>
              <a:rPr lang="sv-SE" sz="1800" b="1" i="1" kern="100" dirty="0" err="1">
                <a:solidFill>
                  <a:srgbClr val="0F4761"/>
                </a:solidFill>
                <a:effectLst/>
                <a:latin typeface="Aptos" panose="020B0004020202020204" pitchFamily="34" charset="0"/>
                <a:ea typeface="Times New Roman" panose="02020603050405020304" pitchFamily="18" charset="0"/>
                <a:cs typeface="Times New Roman" panose="02020603050405020304" pitchFamily="18" charset="0"/>
              </a:rPr>
              <a:t>Aristotle</a:t>
            </a:r>
            <a:endParaRPr lang="sv-SE" sz="1800" b="1" i="1" kern="100" dirty="0">
              <a:solidFill>
                <a:srgbClr val="0F4761"/>
              </a:solidFill>
              <a:effectLst/>
              <a:latin typeface="Aptos" panose="020B0004020202020204" pitchFamily="34" charset="0"/>
              <a:ea typeface="Times New Roman" panose="02020603050405020304" pitchFamily="18" charset="0"/>
              <a:cs typeface="Times New Roman" panose="02020603050405020304" pitchFamily="18" charset="0"/>
            </a:endParaRPr>
          </a:p>
          <a:p>
            <a:pPr>
              <a:spcAft>
                <a:spcPts val="800"/>
              </a:spcAft>
              <a:buNone/>
            </a:pPr>
            <a:r>
              <a:rPr lang="sv-SE" sz="1800" kern="100" dirty="0">
                <a:effectLst/>
                <a:latin typeface="Aptos" panose="020B0004020202020204" pitchFamily="34" charset="0"/>
                <a:ea typeface="Aptos" panose="020B0004020202020204" pitchFamily="34" charset="0"/>
                <a:cs typeface="Times New Roman" panose="02020603050405020304" pitchFamily="18" charset="0"/>
              </a:rPr>
              <a:t>I ett internt experiment på Google, Project </a:t>
            </a:r>
            <a:r>
              <a:rPr lang="sv-SE" sz="1800" kern="100" dirty="0" err="1">
                <a:effectLst/>
                <a:latin typeface="Aptos" panose="020B0004020202020204" pitchFamily="34" charset="0"/>
                <a:ea typeface="Aptos" panose="020B0004020202020204" pitchFamily="34" charset="0"/>
                <a:cs typeface="Times New Roman" panose="02020603050405020304" pitchFamily="18" charset="0"/>
              </a:rPr>
              <a:t>Aristotle</a:t>
            </a:r>
            <a:r>
              <a:rPr lang="sv-SE" sz="1800" kern="100" dirty="0">
                <a:effectLst/>
                <a:latin typeface="Aptos" panose="020B0004020202020204" pitchFamily="34" charset="0"/>
                <a:ea typeface="Aptos" panose="020B0004020202020204" pitchFamily="34" charset="0"/>
                <a:cs typeface="Times New Roman" panose="02020603050405020304" pitchFamily="18" charset="0"/>
              </a:rPr>
              <a:t>, ställde man sig frågan ”</a:t>
            </a:r>
            <a:r>
              <a:rPr lang="sv-SE" sz="1800" kern="100" dirty="0" err="1">
                <a:effectLst/>
                <a:latin typeface="Aptos" panose="020B0004020202020204" pitchFamily="34" charset="0"/>
                <a:ea typeface="Aptos" panose="020B0004020202020204" pitchFamily="34" charset="0"/>
                <a:cs typeface="Times New Roman" panose="02020603050405020304" pitchFamily="18" charset="0"/>
              </a:rPr>
              <a:t>What</a:t>
            </a:r>
            <a:r>
              <a:rPr lang="sv-SE" sz="1800" kern="100" dirty="0">
                <a:effectLst/>
                <a:latin typeface="Aptos" panose="020B0004020202020204" pitchFamily="34" charset="0"/>
                <a:ea typeface="Aptos" panose="020B0004020202020204" pitchFamily="34" charset="0"/>
                <a:cs typeface="Times New Roman" panose="02020603050405020304" pitchFamily="18" charset="0"/>
              </a:rPr>
              <a:t> makes a Google team </a:t>
            </a:r>
            <a:r>
              <a:rPr lang="sv-SE" sz="1800" kern="100" dirty="0" err="1">
                <a:effectLst/>
                <a:latin typeface="Aptos" panose="020B0004020202020204" pitchFamily="34" charset="0"/>
                <a:ea typeface="Aptos" panose="020B0004020202020204" pitchFamily="34" charset="0"/>
                <a:cs typeface="Times New Roman" panose="02020603050405020304" pitchFamily="18" charset="0"/>
              </a:rPr>
              <a:t>effective</a:t>
            </a:r>
            <a:r>
              <a:rPr lang="sv-SE" sz="1800" kern="100" dirty="0">
                <a:effectLst/>
                <a:latin typeface="Aptos" panose="020B0004020202020204" pitchFamily="34" charset="0"/>
                <a:ea typeface="Aptos" panose="020B0004020202020204" pitchFamily="34" charset="0"/>
                <a:cs typeface="Times New Roman" panose="02020603050405020304" pitchFamily="18" charset="0"/>
              </a:rPr>
              <a:t>?”. Under två år utförde man över 200 intervjuer med anställda och undersökte över 250 attribut hos över 180 aktiva team. Antagandet var att ett effektivt och högpresterande team skulle bestå av en perfekt mix av individuella egenskaper och kompetenser.</a:t>
            </a:r>
          </a:p>
          <a:p>
            <a:pPr>
              <a:spcAft>
                <a:spcPts val="800"/>
              </a:spcAft>
              <a:buNone/>
            </a:pPr>
            <a:endParaRPr lang="sv-SE" sz="1800" kern="100" dirty="0">
              <a:effectLst/>
              <a:latin typeface="Aptos" panose="020B0004020202020204" pitchFamily="34" charset="0"/>
              <a:ea typeface="Aptos" panose="020B0004020202020204" pitchFamily="34" charset="0"/>
              <a:cs typeface="Times New Roman" panose="02020603050405020304" pitchFamily="18" charset="0"/>
            </a:endParaRPr>
          </a:p>
          <a:p>
            <a:pPr>
              <a:spcAft>
                <a:spcPts val="800"/>
              </a:spcAft>
              <a:buNone/>
            </a:pPr>
            <a:endParaRPr lang="sv-SE" sz="1800" kern="100" dirty="0">
              <a:effectLst/>
              <a:latin typeface="Aptos" panose="020B0004020202020204" pitchFamily="34" charset="0"/>
              <a:ea typeface="Aptos" panose="020B0004020202020204" pitchFamily="34" charset="0"/>
              <a:cs typeface="Times New Roman" panose="02020603050405020304" pitchFamily="18" charset="0"/>
            </a:endParaRPr>
          </a:p>
          <a:p>
            <a:pPr>
              <a:spcAft>
                <a:spcPts val="800"/>
              </a:spcAft>
              <a:buNone/>
            </a:pPr>
            <a:r>
              <a:rPr lang="sv-SE" sz="1800" kern="100" dirty="0">
                <a:effectLst/>
                <a:latin typeface="Aptos" panose="020B0004020202020204" pitchFamily="34" charset="0"/>
                <a:ea typeface="Aptos" panose="020B0004020202020204" pitchFamily="34" charset="0"/>
                <a:cs typeface="Times New Roman" panose="02020603050405020304" pitchFamily="18" charset="0"/>
              </a:rPr>
              <a:t>Det visade sig att det antagandet var helt fel.</a:t>
            </a:r>
          </a:p>
          <a:p>
            <a:pPr>
              <a:spcAft>
                <a:spcPts val="800"/>
              </a:spcAft>
              <a:buNone/>
            </a:pPr>
            <a:r>
              <a:rPr lang="sv-SE" sz="1800" kern="100" dirty="0">
                <a:effectLst/>
                <a:latin typeface="Aptos" panose="020B0004020202020204" pitchFamily="34" charset="0"/>
                <a:ea typeface="Aptos" panose="020B0004020202020204" pitchFamily="34" charset="0"/>
                <a:cs typeface="Times New Roman" panose="02020603050405020304" pitchFamily="18" charset="0"/>
              </a:rPr>
              <a:t>Vem som är med i ett team spelar mindre roll än hur teammedlemmarna interagerar med varandra, strukturerar sitt arbete tillsammans och ser på varandras bidrag.</a:t>
            </a:r>
          </a:p>
          <a:p>
            <a:pPr>
              <a:spcAft>
                <a:spcPts val="800"/>
              </a:spcAft>
              <a:buNone/>
            </a:pPr>
            <a:r>
              <a:rPr lang="sv-SE" sz="1800" kern="100" dirty="0">
                <a:effectLst/>
                <a:latin typeface="Aptos" panose="020B0004020202020204" pitchFamily="34" charset="0"/>
                <a:ea typeface="Aptos" panose="020B0004020202020204" pitchFamily="34" charset="0"/>
                <a:cs typeface="Times New Roman" panose="02020603050405020304" pitchFamily="18" charset="0"/>
              </a:rPr>
              <a:t>Vad Google lärde sig och visade omvärlden var att det finns fem nyckelkomponenter som utmärker framgångsrika team.</a:t>
            </a:r>
          </a:p>
          <a:p>
            <a:pPr marL="342900" lvl="0" indent="-342900">
              <a:spcAft>
                <a:spcPts val="800"/>
              </a:spcAft>
              <a:buFont typeface="+mj-lt"/>
              <a:buAutoNum type="arabicPeriod"/>
              <a:tabLst>
                <a:tab pos="457200" algn="l"/>
              </a:tabLst>
            </a:pPr>
            <a:r>
              <a:rPr lang="sv-SE" sz="1800" b="1" kern="100" dirty="0">
                <a:effectLst/>
                <a:latin typeface="Aptos" panose="020B0004020202020204" pitchFamily="34" charset="0"/>
                <a:ea typeface="Aptos" panose="020B0004020202020204" pitchFamily="34" charset="0"/>
                <a:cs typeface="Times New Roman" panose="02020603050405020304" pitchFamily="18" charset="0"/>
              </a:rPr>
              <a:t>Psykologisk säkerhet</a:t>
            </a:r>
            <a:r>
              <a:rPr lang="sv-SE" sz="1800" kern="100" dirty="0">
                <a:effectLst/>
                <a:latin typeface="Aptos" panose="020B0004020202020204" pitchFamily="34" charset="0"/>
                <a:ea typeface="Aptos" panose="020B0004020202020204" pitchFamily="34" charset="0"/>
                <a:cs typeface="Times New Roman" panose="02020603050405020304" pitchFamily="18" charset="0"/>
              </a:rPr>
              <a:t>: Kan vi ta risker i det här teamet utan att känna att vi gör bort oss?</a:t>
            </a:r>
          </a:p>
          <a:p>
            <a:pPr marL="342900" lvl="0" indent="-342900">
              <a:spcAft>
                <a:spcPts val="800"/>
              </a:spcAft>
              <a:buFont typeface="+mj-lt"/>
              <a:buAutoNum type="arabicPeriod"/>
              <a:tabLst>
                <a:tab pos="457200" algn="l"/>
              </a:tabLst>
            </a:pPr>
            <a:r>
              <a:rPr lang="sv-SE" sz="1800" b="1" kern="100" dirty="0">
                <a:effectLst/>
                <a:latin typeface="Aptos" panose="020B0004020202020204" pitchFamily="34" charset="0"/>
                <a:ea typeface="Aptos" panose="020B0004020202020204" pitchFamily="34" charset="0"/>
                <a:cs typeface="Times New Roman" panose="02020603050405020304" pitchFamily="18" charset="0"/>
              </a:rPr>
              <a:t>Pålitlighet</a:t>
            </a:r>
            <a:r>
              <a:rPr lang="sv-SE" sz="1800" kern="100" dirty="0">
                <a:effectLst/>
                <a:latin typeface="Aptos" panose="020B0004020202020204" pitchFamily="34" charset="0"/>
                <a:ea typeface="Aptos" panose="020B0004020202020204" pitchFamily="34" charset="0"/>
                <a:cs typeface="Times New Roman" panose="02020603050405020304" pitchFamily="18" charset="0"/>
              </a:rPr>
              <a:t>: Kan vi räkna med varandra i att vi utvecklar hög kvalitet i tid?</a:t>
            </a:r>
          </a:p>
          <a:p>
            <a:pPr marL="342900" lvl="0" indent="-342900">
              <a:spcAft>
                <a:spcPts val="800"/>
              </a:spcAft>
              <a:buFont typeface="+mj-lt"/>
              <a:buAutoNum type="arabicPeriod"/>
              <a:tabLst>
                <a:tab pos="457200" algn="l"/>
              </a:tabLst>
            </a:pPr>
            <a:r>
              <a:rPr lang="sv-SE" sz="1800" b="1" kern="100" dirty="0">
                <a:effectLst/>
                <a:latin typeface="Aptos" panose="020B0004020202020204" pitchFamily="34" charset="0"/>
                <a:ea typeface="Aptos" panose="020B0004020202020204" pitchFamily="34" charset="0"/>
                <a:cs typeface="Times New Roman" panose="02020603050405020304" pitchFamily="18" charset="0"/>
              </a:rPr>
              <a:t>Struktur och tydlighet</a:t>
            </a:r>
            <a:r>
              <a:rPr lang="sv-SE" sz="1800" kern="100" dirty="0">
                <a:effectLst/>
                <a:latin typeface="Aptos" panose="020B0004020202020204" pitchFamily="34" charset="0"/>
                <a:ea typeface="Aptos" panose="020B0004020202020204" pitchFamily="34" charset="0"/>
                <a:cs typeface="Times New Roman" panose="02020603050405020304" pitchFamily="18" charset="0"/>
              </a:rPr>
              <a:t>: Är mål, ansvar och planer tydliga för vårt team?</a:t>
            </a:r>
          </a:p>
          <a:p>
            <a:pPr marL="342900" lvl="0" indent="-342900">
              <a:spcAft>
                <a:spcPts val="800"/>
              </a:spcAft>
              <a:buFont typeface="+mj-lt"/>
              <a:buAutoNum type="arabicPeriod"/>
              <a:tabLst>
                <a:tab pos="457200" algn="l"/>
              </a:tabLst>
            </a:pPr>
            <a:r>
              <a:rPr lang="sv-SE" sz="1800" b="1" kern="100" dirty="0">
                <a:effectLst/>
                <a:latin typeface="Aptos" panose="020B0004020202020204" pitchFamily="34" charset="0"/>
                <a:ea typeface="Aptos" panose="020B0004020202020204" pitchFamily="34" charset="0"/>
                <a:cs typeface="Times New Roman" panose="02020603050405020304" pitchFamily="18" charset="0"/>
              </a:rPr>
              <a:t>Meningen med arbetet</a:t>
            </a:r>
            <a:r>
              <a:rPr lang="sv-SE" sz="1800" kern="100" dirty="0">
                <a:effectLst/>
                <a:latin typeface="Aptos" panose="020B0004020202020204" pitchFamily="34" charset="0"/>
                <a:ea typeface="Aptos" panose="020B0004020202020204" pitchFamily="34" charset="0"/>
                <a:cs typeface="Times New Roman" panose="02020603050405020304" pitchFamily="18" charset="0"/>
              </a:rPr>
              <a:t>: Arbetar vi med något som är personligt viktigt för var och en av oss?</a:t>
            </a:r>
          </a:p>
          <a:p>
            <a:pPr marL="342900" lvl="0" indent="-342900">
              <a:spcAft>
                <a:spcPts val="800"/>
              </a:spcAft>
              <a:buFont typeface="+mj-lt"/>
              <a:buAutoNum type="arabicPeriod"/>
              <a:tabLst>
                <a:tab pos="457200" algn="l"/>
              </a:tabLst>
            </a:pPr>
            <a:r>
              <a:rPr lang="sv-SE" sz="1800" b="1" kern="100" dirty="0">
                <a:effectLst/>
                <a:latin typeface="Aptos" panose="020B0004020202020204" pitchFamily="34" charset="0"/>
                <a:ea typeface="Aptos" panose="020B0004020202020204" pitchFamily="34" charset="0"/>
                <a:cs typeface="Times New Roman" panose="02020603050405020304" pitchFamily="18" charset="0"/>
              </a:rPr>
              <a:t>Arbetets påverkan</a:t>
            </a:r>
            <a:r>
              <a:rPr lang="sv-SE" sz="1800" kern="100" dirty="0">
                <a:effectLst/>
                <a:latin typeface="Aptos" panose="020B0004020202020204" pitchFamily="34" charset="0"/>
                <a:ea typeface="Aptos" panose="020B0004020202020204" pitchFamily="34" charset="0"/>
                <a:cs typeface="Times New Roman" panose="02020603050405020304" pitchFamily="18" charset="0"/>
              </a:rPr>
              <a:t>: Tror vi i grunden att det arbete vi utför spelar någon roll?</a:t>
            </a:r>
          </a:p>
          <a:p>
            <a:pPr marL="342900" lvl="0" indent="-342900">
              <a:spcAft>
                <a:spcPts val="800"/>
              </a:spcAft>
              <a:buFont typeface="+mj-lt"/>
              <a:buAutoNum type="arabicPeriod"/>
              <a:tabLst>
                <a:tab pos="457200" algn="l"/>
              </a:tabLst>
            </a:pPr>
            <a:endParaRPr lang="sv-SE"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lvl="0" indent="0">
              <a:spcAft>
                <a:spcPts val="800"/>
              </a:spcAft>
              <a:buFont typeface="+mj-lt"/>
              <a:buNone/>
              <a:tabLst>
                <a:tab pos="457200" algn="l"/>
              </a:tabLst>
            </a:pPr>
            <a:endParaRPr lang="sv-SE" sz="1800" kern="100" dirty="0">
              <a:effectLst/>
              <a:latin typeface="Aptos" panose="020B0004020202020204" pitchFamily="34" charset="0"/>
              <a:ea typeface="Aptos" panose="020B0004020202020204" pitchFamily="34" charset="0"/>
              <a:cs typeface="Times New Roman" panose="02020603050405020304" pitchFamily="18" charset="0"/>
            </a:endParaRPr>
          </a:p>
          <a:p>
            <a:pPr>
              <a:spcAft>
                <a:spcPts val="800"/>
              </a:spcAf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Project </a:t>
            </a:r>
            <a:r>
              <a:rPr lang="sv-SE" sz="1800" kern="100" dirty="0" err="1">
                <a:effectLst/>
                <a:latin typeface="Aptos" panose="020B0004020202020204" pitchFamily="34" charset="0"/>
                <a:ea typeface="Aptos" panose="020B0004020202020204" pitchFamily="34" charset="0"/>
                <a:cs typeface="Times New Roman" panose="02020603050405020304" pitchFamily="18" charset="0"/>
              </a:rPr>
              <a:t>Aristotle</a:t>
            </a:r>
            <a:r>
              <a:rPr lang="sv-SE" sz="1800" kern="100" baseline="30000" dirty="0">
                <a:effectLst/>
                <a:latin typeface="Aptos" panose="020B0004020202020204" pitchFamily="34" charset="0"/>
                <a:ea typeface="Aptos" panose="020B0004020202020204" pitchFamily="34" charset="0"/>
                <a:cs typeface="Times New Roman" panose="02020603050405020304" pitchFamily="18" charset="0"/>
              </a:rPr>
              <a:t> </a:t>
            </a:r>
            <a:r>
              <a:rPr lang="sv-SE" sz="1800" kern="100" dirty="0">
                <a:effectLst/>
                <a:latin typeface="Aptos" panose="020B0004020202020204" pitchFamily="34" charset="0"/>
                <a:ea typeface="Aptos" panose="020B0004020202020204" pitchFamily="34" charset="0"/>
                <a:cs typeface="Times New Roman" panose="02020603050405020304" pitchFamily="18" charset="0"/>
              </a:rPr>
              <a:t>visar alltså att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hävstången</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för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att</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skapa</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effektiva</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team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är</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att</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skapa</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förutsättningar</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för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psykologisk</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trygghet</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endParaRPr lang="sv-SE" sz="1800" kern="100" dirty="0">
              <a:effectLst/>
              <a:latin typeface="Aptos" panose="020B0004020202020204" pitchFamily="34" charset="0"/>
              <a:ea typeface="Aptos" panose="020B0004020202020204" pitchFamily="34" charset="0"/>
              <a:cs typeface="Times New Roman" panose="02020603050405020304" pitchFamily="18" charset="0"/>
            </a:endParaRPr>
          </a:p>
          <a:p>
            <a:pPr>
              <a:buNone/>
            </a:pPr>
            <a:r>
              <a:rPr lang="en-US" sz="18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3"/>
              </a:rPr>
              <a:t>https://rework.withgoogle.com/en/guides/understanding-team-effectiveness#help-teams-take-action</a:t>
            </a:r>
            <a:r>
              <a:rPr lang="sv-SE" sz="1800" kern="100" dirty="0">
                <a:effectLst/>
                <a:latin typeface="Aptos" panose="020B0004020202020204" pitchFamily="34" charset="0"/>
                <a:ea typeface="Aptos" panose="020B0004020202020204" pitchFamily="34" charset="0"/>
                <a:cs typeface="Times New Roman" panose="02020603050405020304" pitchFamily="18" charset="0"/>
              </a:rPr>
              <a:t> </a:t>
            </a:r>
          </a:p>
          <a:p>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endParaRPr lang="sv-SE"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sv-SE" dirty="0"/>
          </a:p>
        </p:txBody>
      </p:sp>
      <p:sp>
        <p:nvSpPr>
          <p:cNvPr id="4" name="Platshållare för bildnummer 3"/>
          <p:cNvSpPr>
            <a:spLocks noGrp="1"/>
          </p:cNvSpPr>
          <p:nvPr>
            <p:ph type="sldNum" sz="quarter" idx="5"/>
          </p:nvPr>
        </p:nvSpPr>
        <p:spPr/>
        <p:txBody>
          <a:bodyPr/>
          <a:lstStyle/>
          <a:p>
            <a:fld id="{681AC79F-FC2F-4C12-8160-BD0E25AD7395}" type="slidenum">
              <a:rPr lang="sv-SE" smtClean="0"/>
              <a:t>22</a:t>
            </a:fld>
            <a:endParaRPr lang="sv-SE"/>
          </a:p>
        </p:txBody>
      </p:sp>
    </p:spTree>
    <p:extLst>
      <p:ext uri="{BB962C8B-B14F-4D97-AF65-F5344CB8AC3E}">
        <p14:creationId xmlns:p14="http://schemas.microsoft.com/office/powerpoint/2010/main" val="37432275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dirty="0"/>
              <a:t>Guide till workshopledaren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dirty="0"/>
              <a:t>Visa på kopplingen psykologisk trygghet och lärande</a:t>
            </a:r>
            <a:endParaRPr lang="sv-SE" dirty="0"/>
          </a:p>
        </p:txBody>
      </p:sp>
      <p:sp>
        <p:nvSpPr>
          <p:cNvPr id="4" name="Platshållare för bildnummer 3"/>
          <p:cNvSpPr>
            <a:spLocks noGrp="1"/>
          </p:cNvSpPr>
          <p:nvPr>
            <p:ph type="sldNum" sz="quarter" idx="5"/>
          </p:nvPr>
        </p:nvSpPr>
        <p:spPr/>
        <p:txBody>
          <a:bodyPr/>
          <a:lstStyle/>
          <a:p>
            <a:fld id="{6E32D097-2F77-48A6-8E14-2211DA8B6F4C}" type="slidenum">
              <a:rPr lang="sv-SE" smtClean="0"/>
              <a:t>23</a:t>
            </a:fld>
            <a:endParaRPr lang="sv-SE"/>
          </a:p>
        </p:txBody>
      </p:sp>
    </p:spTree>
    <p:extLst>
      <p:ext uri="{BB962C8B-B14F-4D97-AF65-F5344CB8AC3E}">
        <p14:creationId xmlns:p14="http://schemas.microsoft.com/office/powerpoint/2010/main" val="27462267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dirty="0"/>
              <a:t>Guide till workshopledaren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dirty="0"/>
              <a:t>Visa på kopplingen psykologisk trygghet och lärande</a:t>
            </a:r>
            <a:endParaRPr lang="sv-SE" dirty="0"/>
          </a:p>
          <a:p>
            <a:endParaRPr lang="sv-SE" dirty="0"/>
          </a:p>
        </p:txBody>
      </p:sp>
      <p:sp>
        <p:nvSpPr>
          <p:cNvPr id="4" name="Platshållare för bildnummer 3"/>
          <p:cNvSpPr>
            <a:spLocks noGrp="1"/>
          </p:cNvSpPr>
          <p:nvPr>
            <p:ph type="sldNum" sz="quarter" idx="5"/>
          </p:nvPr>
        </p:nvSpPr>
        <p:spPr/>
        <p:txBody>
          <a:bodyPr/>
          <a:lstStyle/>
          <a:p>
            <a:fld id="{6E32D097-2F77-48A6-8E14-2211DA8B6F4C}" type="slidenum">
              <a:rPr lang="sv-SE" smtClean="0"/>
              <a:t>24</a:t>
            </a:fld>
            <a:endParaRPr lang="sv-SE"/>
          </a:p>
        </p:txBody>
      </p:sp>
    </p:spTree>
    <p:extLst>
      <p:ext uri="{BB962C8B-B14F-4D97-AF65-F5344CB8AC3E}">
        <p14:creationId xmlns:p14="http://schemas.microsoft.com/office/powerpoint/2010/main" val="37625455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dirty="0"/>
              <a:t>Guide till workshopledaren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0" dirty="0"/>
          </a:p>
          <a:p>
            <a:pPr>
              <a:spcBef>
                <a:spcPts val="400"/>
              </a:spcBef>
              <a:spcAft>
                <a:spcPts val="200"/>
              </a:spcAft>
              <a:buNone/>
            </a:pPr>
            <a:r>
              <a:rPr lang="sv-SE" sz="1800" b="1" i="1" kern="100" dirty="0">
                <a:solidFill>
                  <a:srgbClr val="0F4761"/>
                </a:solidFill>
                <a:effectLst/>
                <a:latin typeface="Aptos" panose="020B0004020202020204" pitchFamily="34" charset="0"/>
                <a:ea typeface="Times New Roman" panose="02020603050405020304" pitchFamily="18" charset="0"/>
                <a:cs typeface="Times New Roman" panose="02020603050405020304" pitchFamily="18" charset="0"/>
              </a:rPr>
              <a:t>Bli kompis med ledarens verktygslåda</a:t>
            </a:r>
          </a:p>
          <a:p>
            <a:pPr>
              <a:spcAft>
                <a:spcPts val="800"/>
              </a:spcAft>
              <a:buNone/>
            </a:pPr>
            <a:r>
              <a:rPr lang="sv-SE" sz="1800" kern="100" dirty="0">
                <a:effectLst/>
                <a:latin typeface="Aptos" panose="020B0004020202020204" pitchFamily="34" charset="0"/>
                <a:ea typeface="Aptos" panose="020B0004020202020204" pitchFamily="34" charset="0"/>
                <a:cs typeface="Times New Roman" panose="02020603050405020304" pitchFamily="18" charset="0"/>
              </a:rPr>
              <a:t>Psykologisk trygghet upplevs på gruppnivå. Ansvaret för att skapa och stärka den psykologiska tryggheten i gruppen ligger hos ledaren. I ledarens verktygslåda finns tre viktiga aktiviteter för att skapa psykologisk trygghet:</a:t>
            </a:r>
          </a:p>
          <a:p>
            <a:pPr marL="342900" lvl="0" indent="-342900">
              <a:buFont typeface="Symbol" panose="05050102010706020507" pitchFamily="18" charset="2"/>
              <a:buChar char=""/>
            </a:pPr>
            <a:r>
              <a:rPr lang="sv-SE" sz="1800" kern="100" dirty="0">
                <a:effectLst/>
                <a:latin typeface="Aptos" panose="020B0004020202020204" pitchFamily="34" charset="0"/>
                <a:ea typeface="Aptos" panose="020B0004020202020204" pitchFamily="34" charset="0"/>
                <a:cs typeface="Times New Roman" panose="02020603050405020304" pitchFamily="18" charset="0"/>
              </a:rPr>
              <a:t>skapa utrymme</a:t>
            </a:r>
          </a:p>
          <a:p>
            <a:pPr marL="342900" lvl="0" indent="-342900">
              <a:buFont typeface="Symbol" panose="05050102010706020507" pitchFamily="18" charset="2"/>
              <a:buChar char=""/>
            </a:pPr>
            <a:r>
              <a:rPr lang="sv-SE" sz="1800" kern="100" dirty="0">
                <a:effectLst/>
                <a:latin typeface="Aptos" panose="020B0004020202020204" pitchFamily="34" charset="0"/>
                <a:ea typeface="Aptos" panose="020B0004020202020204" pitchFamily="34" charset="0"/>
                <a:cs typeface="Times New Roman" panose="02020603050405020304" pitchFamily="18" charset="0"/>
              </a:rPr>
              <a:t>bjuda in till medverkan</a:t>
            </a:r>
          </a:p>
          <a:p>
            <a:pPr marL="342900" lvl="0" indent="-342900">
              <a:spcAft>
                <a:spcPts val="800"/>
              </a:spcAft>
              <a:buFont typeface="Symbol" panose="05050102010706020507" pitchFamily="18" charset="2"/>
              <a:buChar char=""/>
            </a:pPr>
            <a:r>
              <a:rPr lang="sv-SE" sz="1800" kern="100" dirty="0">
                <a:effectLst/>
                <a:latin typeface="Aptos" panose="020B0004020202020204" pitchFamily="34" charset="0"/>
                <a:ea typeface="Aptos" panose="020B0004020202020204" pitchFamily="34" charset="0"/>
                <a:cs typeface="Times New Roman" panose="02020603050405020304" pitchFamily="18" charset="0"/>
              </a:rPr>
              <a:t>reagera på ett produktivt sätt.</a:t>
            </a:r>
          </a:p>
          <a:p>
            <a:pPr>
              <a:spcAft>
                <a:spcPts val="800"/>
              </a:spcAft>
            </a:pPr>
            <a:r>
              <a:rPr lang="sv-SE" sz="1800" kern="100" dirty="0">
                <a:effectLst/>
                <a:latin typeface="Aptos" panose="020B0004020202020204" pitchFamily="34" charset="0"/>
                <a:ea typeface="Aptos" panose="020B0004020202020204" pitchFamily="34" charset="0"/>
                <a:cs typeface="Times New Roman" panose="02020603050405020304" pitchFamily="18" charset="0"/>
              </a:rPr>
              <a:t>Dessa åtgärder måste utföras gång på gång, på interaktiva och lärandefokuserade sätt, för att skapa och upprätthålla ett öppet klimat.</a:t>
            </a:r>
          </a:p>
          <a:p>
            <a:endParaRPr lang="sv-SE" dirty="0"/>
          </a:p>
        </p:txBody>
      </p:sp>
      <p:sp>
        <p:nvSpPr>
          <p:cNvPr id="4" name="Platshållare för bildnummer 3"/>
          <p:cNvSpPr>
            <a:spLocks noGrp="1"/>
          </p:cNvSpPr>
          <p:nvPr>
            <p:ph type="sldNum" sz="quarter" idx="5"/>
          </p:nvPr>
        </p:nvSpPr>
        <p:spPr/>
        <p:txBody>
          <a:bodyPr/>
          <a:lstStyle/>
          <a:p>
            <a:fld id="{6E32D097-2F77-48A6-8E14-2211DA8B6F4C}" type="slidenum">
              <a:rPr lang="sv-SE" smtClean="0"/>
              <a:t>25</a:t>
            </a:fld>
            <a:endParaRPr lang="sv-SE"/>
          </a:p>
        </p:txBody>
      </p:sp>
    </p:spTree>
    <p:extLst>
      <p:ext uri="{BB962C8B-B14F-4D97-AF65-F5344CB8AC3E}">
        <p14:creationId xmlns:p14="http://schemas.microsoft.com/office/powerpoint/2010/main" val="7816976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dirty="0"/>
              <a:t>Guide till workshopledaren</a:t>
            </a:r>
          </a:p>
          <a:p>
            <a:endParaRPr lang="sv-SE" dirty="0"/>
          </a:p>
          <a:p>
            <a:r>
              <a:rPr lang="sv-SE" dirty="0"/>
              <a:t>Uppmuntra till dialog.</a:t>
            </a:r>
          </a:p>
        </p:txBody>
      </p:sp>
      <p:sp>
        <p:nvSpPr>
          <p:cNvPr id="4" name="Platshållare för bildnummer 3"/>
          <p:cNvSpPr>
            <a:spLocks noGrp="1"/>
          </p:cNvSpPr>
          <p:nvPr>
            <p:ph type="sldNum" sz="quarter" idx="5"/>
          </p:nvPr>
        </p:nvSpPr>
        <p:spPr/>
        <p:txBody>
          <a:bodyPr/>
          <a:lstStyle/>
          <a:p>
            <a:fld id="{6E32D097-2F77-48A6-8E14-2211DA8B6F4C}" type="slidenum">
              <a:rPr lang="sv-SE" smtClean="0"/>
              <a:t>26</a:t>
            </a:fld>
            <a:endParaRPr lang="sv-SE"/>
          </a:p>
        </p:txBody>
      </p:sp>
    </p:spTree>
    <p:extLst>
      <p:ext uri="{BB962C8B-B14F-4D97-AF65-F5344CB8AC3E}">
        <p14:creationId xmlns:p14="http://schemas.microsoft.com/office/powerpoint/2010/main" val="2350246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dirty="0"/>
              <a:t>Guide till workshopledaren</a:t>
            </a:r>
          </a:p>
          <a:p>
            <a:endParaRPr lang="sv-SE" dirty="0"/>
          </a:p>
          <a:p>
            <a:r>
              <a:rPr lang="sv-SE" dirty="0"/>
              <a:t>Uppmuntra till dialog.</a:t>
            </a:r>
          </a:p>
          <a:p>
            <a:endParaRPr lang="sv-SE" dirty="0"/>
          </a:p>
        </p:txBody>
      </p:sp>
      <p:sp>
        <p:nvSpPr>
          <p:cNvPr id="4" name="Platshållare för bildnummer 3"/>
          <p:cNvSpPr>
            <a:spLocks noGrp="1"/>
          </p:cNvSpPr>
          <p:nvPr>
            <p:ph type="sldNum" sz="quarter" idx="5"/>
          </p:nvPr>
        </p:nvSpPr>
        <p:spPr/>
        <p:txBody>
          <a:bodyPr/>
          <a:lstStyle/>
          <a:p>
            <a:fld id="{6E32D097-2F77-48A6-8E14-2211DA8B6F4C}" type="slidenum">
              <a:rPr lang="sv-SE" smtClean="0"/>
              <a:t>27</a:t>
            </a:fld>
            <a:endParaRPr lang="sv-SE"/>
          </a:p>
        </p:txBody>
      </p:sp>
    </p:spTree>
    <p:extLst>
      <p:ext uri="{BB962C8B-B14F-4D97-AF65-F5344CB8AC3E}">
        <p14:creationId xmlns:p14="http://schemas.microsoft.com/office/powerpoint/2010/main" val="325906589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dirty="0"/>
              <a:t>Guide till workshopledaren</a:t>
            </a:r>
          </a:p>
          <a:p>
            <a:endParaRPr lang="sv-SE" dirty="0"/>
          </a:p>
          <a:p>
            <a:endParaRPr lang="sv-SE" dirty="0"/>
          </a:p>
          <a:p>
            <a:r>
              <a:rPr lang="sv-SE" dirty="0"/>
              <a:t>Behöver er Team canvas fyllas i eller uppdateras?</a:t>
            </a:r>
          </a:p>
        </p:txBody>
      </p:sp>
      <p:sp>
        <p:nvSpPr>
          <p:cNvPr id="4" name="Platshållare för bildnummer 3"/>
          <p:cNvSpPr>
            <a:spLocks noGrp="1"/>
          </p:cNvSpPr>
          <p:nvPr>
            <p:ph type="sldNum" sz="quarter" idx="5"/>
          </p:nvPr>
        </p:nvSpPr>
        <p:spPr/>
        <p:txBody>
          <a:bodyPr/>
          <a:lstStyle/>
          <a:p>
            <a:fld id="{C229B396-FB87-4BCB-90B2-1C7BED4C6B6B}" type="slidenum">
              <a:rPr lang="sv-SE" smtClean="0"/>
              <a:t>28</a:t>
            </a:fld>
            <a:endParaRPr lang="sv-SE"/>
          </a:p>
        </p:txBody>
      </p:sp>
    </p:spTree>
    <p:extLst>
      <p:ext uri="{BB962C8B-B14F-4D97-AF65-F5344CB8AC3E}">
        <p14:creationId xmlns:p14="http://schemas.microsoft.com/office/powerpoint/2010/main" val="36838205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C98CFA-0086-04EF-2DAC-F36197A38E07}"/>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D1A63618-5493-918D-2E52-1E5ADBB88ECC}"/>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E9456388-A73C-B335-3FE8-A9D00F9C4AFE}"/>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dirty="0"/>
              <a:t>Guide till workshopledaren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00" dirty="0">
                <a:effectLst/>
                <a:latin typeface="Aptos" panose="020B0004020202020204" pitchFamily="34" charset="0"/>
                <a:ea typeface="Aptos" panose="020B0004020202020204" pitchFamily="34" charset="0"/>
                <a:cs typeface="Times New Roman" panose="02020603050405020304" pitchFamily="18" charset="0"/>
              </a:rPr>
              <a:t>Repeterar syfte och mål. Har ni lyckats med intentionen? Ta med den funderingen till utvärderingen i nästa bild.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00" dirty="0">
                <a:effectLst/>
                <a:latin typeface="Aptos" panose="020B0004020202020204" pitchFamily="34" charset="0"/>
                <a:ea typeface="Aptos" panose="020B0004020202020204" pitchFamily="34" charset="0"/>
                <a:cs typeface="Times New Roman" panose="02020603050405020304" pitchFamily="18" charset="0"/>
              </a:rPr>
              <a:t> </a:t>
            </a: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sv-SE" dirty="0"/>
          </a:p>
        </p:txBody>
      </p:sp>
      <p:sp>
        <p:nvSpPr>
          <p:cNvPr id="4" name="Platshållare för bildnummer 3">
            <a:extLst>
              <a:ext uri="{FF2B5EF4-FFF2-40B4-BE49-F238E27FC236}">
                <a16:creationId xmlns:a16="http://schemas.microsoft.com/office/drawing/2014/main" id="{61029D95-2254-ADC0-2D24-2A8AD4C28515}"/>
              </a:ext>
            </a:extLst>
          </p:cNvPr>
          <p:cNvSpPr>
            <a:spLocks noGrp="1"/>
          </p:cNvSpPr>
          <p:nvPr>
            <p:ph type="sldNum" sz="quarter" idx="5"/>
          </p:nvPr>
        </p:nvSpPr>
        <p:spPr/>
        <p:txBody>
          <a:bodyPr/>
          <a:lstStyle/>
          <a:p>
            <a:fld id="{AAE7F3C9-B16A-4DBC-A2EB-5789C7563A1C}" type="slidenum">
              <a:rPr lang="sv-SE" smtClean="0"/>
              <a:t>30</a:t>
            </a:fld>
            <a:endParaRPr lang="sv-SE"/>
          </a:p>
        </p:txBody>
      </p:sp>
    </p:spTree>
    <p:extLst>
      <p:ext uri="{BB962C8B-B14F-4D97-AF65-F5344CB8AC3E}">
        <p14:creationId xmlns:p14="http://schemas.microsoft.com/office/powerpoint/2010/main" val="39121007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800" b="1" dirty="0"/>
              <a:t>Guide till workshopledaren</a:t>
            </a:r>
          </a:p>
          <a:p>
            <a:pPr marL="0" marR="0" lvl="0" indent="0" algn="l" defTabSz="914400" rtl="0" eaLnBrk="1" fontAlgn="auto" latinLnBrk="0" hangingPunct="1">
              <a:lnSpc>
                <a:spcPct val="100000"/>
              </a:lnSpc>
              <a:spcBef>
                <a:spcPts val="0"/>
              </a:spcBef>
              <a:spcAft>
                <a:spcPts val="800"/>
              </a:spcAft>
              <a:buClrTx/>
              <a:buSzTx/>
              <a:buFontTx/>
              <a:buNone/>
              <a:tabLst/>
              <a:defRPr/>
            </a:pPr>
            <a:endParaRPr lang="sv-SE" sz="1800" b="1" dirty="0"/>
          </a:p>
          <a:p>
            <a:pPr>
              <a:spcAft>
                <a:spcPts val="800"/>
              </a:spcAft>
              <a:buNone/>
            </a:pPr>
            <a:r>
              <a:rPr lang="sv-SE" sz="1800" kern="100" dirty="0">
                <a:effectLst/>
                <a:latin typeface="Aptos" panose="020B0004020202020204" pitchFamily="34" charset="0"/>
                <a:ea typeface="Aptos" panose="020B0004020202020204" pitchFamily="34" charset="0"/>
                <a:cs typeface="Times New Roman" panose="02020603050405020304" pitchFamily="18" charset="0"/>
              </a:rPr>
              <a:t>En workshop i sig förändrar ingen organisation. Men den kan vara den där viktiga katalysatorn till att få i gång samtalet. En workshop ger tid och plats för att tillsammans få till en fokuserad dialog, diskussion och reflektion kring ett eller flera ämnen. Det man lär sig tillsammans har en särskild inverkan på lärandet. Tankarna fladdrar inte bara förbi. Tillsammans hör och ser ni hur andra tänker och du får möjlighet att formulera dina egna tankar högt.</a:t>
            </a:r>
          </a:p>
          <a:p>
            <a:pPr>
              <a:spcAft>
                <a:spcPts val="800"/>
              </a:spcAft>
            </a:pPr>
            <a:endParaRPr lang="sv-SE"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800"/>
              </a:spcAft>
              <a:buClrTx/>
              <a:buSzTx/>
              <a:buFontTx/>
              <a:buNone/>
              <a:tabLst/>
              <a:defRPr/>
            </a:pPr>
            <a:r>
              <a:rPr lang="sv-SE" sz="1800" kern="100" dirty="0">
                <a:effectLst/>
                <a:latin typeface="Aptos" panose="020B0004020202020204" pitchFamily="34" charset="0"/>
                <a:ea typeface="Aptos" panose="020B0004020202020204" pitchFamily="34" charset="0"/>
                <a:cs typeface="Times New Roman" panose="02020603050405020304" pitchFamily="18" charset="0"/>
              </a:rPr>
              <a:t>Addera gärna aktiviteter som bokcirklar och öppna frågestunder till ert förändringsarbete, gärna baserat på Teamwork-triangelns delar. Teorierna du behöver för att sätta i gång, eller fortsätta, finns i boken ”</a:t>
            </a:r>
            <a:r>
              <a:rPr lang="sv-SE" sz="1800" dirty="0">
                <a:solidFill>
                  <a:srgbClr val="3C3C3C"/>
                </a:solidFill>
                <a:effectLst/>
                <a:latin typeface="Calibri" panose="020F0502020204030204" pitchFamily="34" charset="0"/>
              </a:rPr>
              <a:t>Tänka Göra-Effekten - Utveckla din organisation för nya resultat”</a:t>
            </a:r>
            <a:r>
              <a:rPr lang="sv-SE" sz="1800" kern="100" dirty="0">
                <a:effectLst/>
                <a:latin typeface="Aptos" panose="020B0004020202020204" pitchFamily="34" charset="0"/>
                <a:ea typeface="Aptos" panose="020B0004020202020204" pitchFamily="34" charset="0"/>
                <a:cs typeface="Times New Roman" panose="02020603050405020304" pitchFamily="18" charset="0"/>
              </a:rPr>
              <a:t> Läs mer på: </a:t>
            </a:r>
            <a:r>
              <a:rPr lang="sv-SE" sz="1800" dirty="0">
                <a:solidFill>
                  <a:srgbClr val="3C3C3C"/>
                </a:solidFill>
                <a:effectLst/>
                <a:latin typeface="Montserrat" panose="00000500000000000000" pitchFamily="2" charset="0"/>
                <a:hlinkClick r:id="rId3"/>
              </a:rPr>
              <a:t>www.tänkagöraeffekten.se</a:t>
            </a:r>
            <a:endParaRPr lang="sv-SE"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E7F3C9-B16A-4DBC-A2EB-5789C7563A1C}" type="slidenum">
              <a:rPr kumimoji="0" lang="sv-S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sv-S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48803055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dirty="0"/>
              <a:t>Guide till workshopledaren</a:t>
            </a:r>
          </a:p>
          <a:p>
            <a:endParaRPr lang="sv-SE" dirty="0"/>
          </a:p>
          <a:p>
            <a:r>
              <a:rPr lang="sv-SE" dirty="0"/>
              <a:t>Går att samla in via </a:t>
            </a:r>
            <a:r>
              <a:rPr lang="sv-SE" dirty="0" err="1"/>
              <a:t>menti</a:t>
            </a:r>
            <a:r>
              <a:rPr lang="sv-SE" dirty="0"/>
              <a:t> eller mejl i efterhand och presentera vid nästa WS.</a:t>
            </a:r>
          </a:p>
        </p:txBody>
      </p:sp>
      <p:sp>
        <p:nvSpPr>
          <p:cNvPr id="4" name="Platshållare för bildnummer 3"/>
          <p:cNvSpPr>
            <a:spLocks noGrp="1"/>
          </p:cNvSpPr>
          <p:nvPr>
            <p:ph type="sldNum" sz="quarter" idx="5"/>
          </p:nvPr>
        </p:nvSpPr>
        <p:spPr/>
        <p:txBody>
          <a:bodyPr/>
          <a:lstStyle/>
          <a:p>
            <a:fld id="{AAE7F3C9-B16A-4DBC-A2EB-5789C7563A1C}" type="slidenum">
              <a:rPr lang="sv-SE" smtClean="0"/>
              <a:t>31</a:t>
            </a:fld>
            <a:endParaRPr lang="sv-SE"/>
          </a:p>
        </p:txBody>
      </p:sp>
    </p:spTree>
    <p:extLst>
      <p:ext uri="{BB962C8B-B14F-4D97-AF65-F5344CB8AC3E}">
        <p14:creationId xmlns:p14="http://schemas.microsoft.com/office/powerpoint/2010/main" val="211447607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871FB0-AABD-D97D-9293-B8F0AD89F5B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312CFA-6FCE-53DB-7E55-478386D9507D}"/>
              </a:ext>
            </a:extLst>
          </p:cNvPr>
          <p:cNvSpPr>
            <a:spLocks noGrp="1" noRot="1" noChangeAspect="1"/>
          </p:cNvSpPr>
          <p:nvPr>
            <p:ph type="sldImg"/>
          </p:nvPr>
        </p:nvSpPr>
        <p:spPr>
          <a:xfrm>
            <a:off x="182563" y="1077913"/>
            <a:ext cx="9577387" cy="5387975"/>
          </a:xfrm>
        </p:spPr>
      </p:sp>
      <p:sp>
        <p:nvSpPr>
          <p:cNvPr id="3" name="Notes Placeholder 2">
            <a:extLst>
              <a:ext uri="{FF2B5EF4-FFF2-40B4-BE49-F238E27FC236}">
                <a16:creationId xmlns:a16="http://schemas.microsoft.com/office/drawing/2014/main" id="{3E52FD3A-67F5-FB56-FF9F-8D0D1D9BB37E}"/>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dirty="0"/>
              <a:t>Guide till workshopledaren</a:t>
            </a:r>
          </a:p>
          <a:p>
            <a:endParaRPr lang="sv-SE" sz="1200" b="0" i="0" kern="1200" dirty="0">
              <a:solidFill>
                <a:schemeClr val="tx1"/>
              </a:solidFill>
              <a:effectLst/>
              <a:latin typeface="+mn-lt"/>
              <a:ea typeface="+mn-ea"/>
              <a:cs typeface="+mn-cs"/>
            </a:endParaRPr>
          </a:p>
          <a:p>
            <a:r>
              <a:rPr lang="sv-SE" sz="1200" b="0" i="0" kern="1200" dirty="0">
                <a:solidFill>
                  <a:schemeClr val="tx1"/>
                </a:solidFill>
                <a:effectLst/>
                <a:latin typeface="+mn-lt"/>
                <a:ea typeface="+mn-ea"/>
                <a:cs typeface="+mn-cs"/>
              </a:rPr>
              <a:t>Presentera scoopet för nästa WS.</a:t>
            </a:r>
          </a:p>
          <a:p>
            <a:endParaRPr lang="sv-SE" sz="1200" b="0" i="0" kern="1200" dirty="0">
              <a:solidFill>
                <a:schemeClr val="tx1"/>
              </a:solidFill>
              <a:effectLst/>
              <a:latin typeface="+mn-lt"/>
              <a:ea typeface="+mn-ea"/>
              <a:cs typeface="+mn-cs"/>
            </a:endParaRPr>
          </a:p>
          <a:p>
            <a:r>
              <a:rPr lang="sv-SE" dirty="0"/>
              <a:t>Att läsa innan: Läs kapitel 18</a:t>
            </a:r>
          </a:p>
          <a:p>
            <a:endParaRPr lang="sv-SE" sz="1200" b="0" i="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F92FD83A-CFDA-A6BD-326A-D26BDFAAAAAE}"/>
              </a:ext>
            </a:extLst>
          </p:cNvPr>
          <p:cNvSpPr>
            <a:spLocks noGrp="1"/>
          </p:cNvSpPr>
          <p:nvPr>
            <p:ph type="sldNum" sz="quarter" idx="10"/>
          </p:nvPr>
        </p:nvSpPr>
        <p:spPr/>
        <p:txBody>
          <a:bodyPr/>
          <a:lstStyle/>
          <a:p>
            <a:fld id="{0105DE40-D878-4B08-92CF-F8A9A3DB30BE}" type="slidenum">
              <a:rPr lang="sv-SE" smtClean="0"/>
              <a:pPr/>
              <a:t>32</a:t>
            </a:fld>
            <a:endParaRPr lang="sv-SE"/>
          </a:p>
        </p:txBody>
      </p:sp>
    </p:spTree>
    <p:extLst>
      <p:ext uri="{BB962C8B-B14F-4D97-AF65-F5344CB8AC3E}">
        <p14:creationId xmlns:p14="http://schemas.microsoft.com/office/powerpoint/2010/main" val="217712117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dirty="0"/>
              <a:t>Guide till workshopledaren</a:t>
            </a:r>
          </a:p>
          <a:p>
            <a:endParaRPr lang="sv-SE" dirty="0"/>
          </a:p>
          <a:p>
            <a:r>
              <a:rPr lang="sv-SE" dirty="0"/>
              <a:t>Tips ovan till de som vill fördjupa sig.</a:t>
            </a:r>
          </a:p>
          <a:p>
            <a:endParaRPr lang="sv-SE" dirty="0"/>
          </a:p>
          <a:p>
            <a:r>
              <a:rPr lang="sv-SE" dirty="0"/>
              <a:t>https://www.klas.one/blogg  </a:t>
            </a:r>
          </a:p>
          <a:p>
            <a:endParaRPr lang="sv-SE" dirty="0"/>
          </a:p>
          <a:p>
            <a:r>
              <a:rPr lang="sv-SE" sz="1800" dirty="0">
                <a:solidFill>
                  <a:srgbClr val="3C3C3C"/>
                </a:solidFill>
                <a:effectLst/>
                <a:latin typeface="Montserrat" panose="00000500000000000000" pitchFamily="2" charset="0"/>
                <a:hlinkClick r:id="rId3"/>
              </a:rPr>
              <a:t>www.tänkagöraeffekten.se</a:t>
            </a:r>
            <a:endParaRPr lang="sv-SE" dirty="0"/>
          </a:p>
          <a:p>
            <a:endParaRPr lang="sv-SE" dirty="0"/>
          </a:p>
        </p:txBody>
      </p:sp>
      <p:sp>
        <p:nvSpPr>
          <p:cNvPr id="4" name="Platshållare för bildnummer 3"/>
          <p:cNvSpPr>
            <a:spLocks noGrp="1"/>
          </p:cNvSpPr>
          <p:nvPr>
            <p:ph type="sldNum" sz="quarter" idx="5"/>
          </p:nvPr>
        </p:nvSpPr>
        <p:spPr/>
        <p:txBody>
          <a:bodyPr/>
          <a:lstStyle/>
          <a:p>
            <a:fld id="{6E32D097-2F77-48A6-8E14-2211DA8B6F4C}" type="slidenum">
              <a:rPr lang="sv-SE" smtClean="0"/>
              <a:t>33</a:t>
            </a:fld>
            <a:endParaRPr lang="sv-SE"/>
          </a:p>
        </p:txBody>
      </p:sp>
    </p:spTree>
    <p:extLst>
      <p:ext uri="{BB962C8B-B14F-4D97-AF65-F5344CB8AC3E}">
        <p14:creationId xmlns:p14="http://schemas.microsoft.com/office/powerpoint/2010/main" val="147727632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dirty="0"/>
              <a:t>Guide till workshopledaren</a:t>
            </a:r>
          </a:p>
          <a:p>
            <a:endParaRPr lang="sv-SE" dirty="0"/>
          </a:p>
          <a:p>
            <a:r>
              <a:rPr lang="sv-SE" dirty="0"/>
              <a:t>Slut WS3</a:t>
            </a:r>
          </a:p>
        </p:txBody>
      </p:sp>
      <p:sp>
        <p:nvSpPr>
          <p:cNvPr id="4" name="Platshållare för bildnummer 3"/>
          <p:cNvSpPr>
            <a:spLocks noGrp="1"/>
          </p:cNvSpPr>
          <p:nvPr>
            <p:ph type="sldNum" sz="quarter" idx="5"/>
          </p:nvPr>
        </p:nvSpPr>
        <p:spPr/>
        <p:txBody>
          <a:bodyPr/>
          <a:lstStyle/>
          <a:p>
            <a:fld id="{AAE7F3C9-B16A-4DBC-A2EB-5789C7563A1C}" type="slidenum">
              <a:rPr lang="sv-SE" smtClean="0"/>
              <a:t>34</a:t>
            </a:fld>
            <a:endParaRPr lang="sv-SE"/>
          </a:p>
        </p:txBody>
      </p:sp>
    </p:spTree>
    <p:extLst>
      <p:ext uri="{BB962C8B-B14F-4D97-AF65-F5344CB8AC3E}">
        <p14:creationId xmlns:p14="http://schemas.microsoft.com/office/powerpoint/2010/main" val="38884849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dirty="0"/>
              <a:t>Guide till workshopledaren</a:t>
            </a:r>
          </a:p>
          <a:p>
            <a:endParaRPr lang="sv-SE" dirty="0"/>
          </a:p>
          <a:p>
            <a:r>
              <a:rPr lang="sv-SE" dirty="0"/>
              <a:t>Mer info finns på </a:t>
            </a:r>
            <a:r>
              <a:rPr lang="sv-SE" sz="1800" dirty="0">
                <a:solidFill>
                  <a:srgbClr val="3C3C3C"/>
                </a:solidFill>
                <a:effectLst/>
                <a:latin typeface="Montserrat" panose="00000500000000000000" pitchFamily="2" charset="0"/>
                <a:hlinkClick r:id="rId3"/>
              </a:rPr>
              <a:t>www.tänkagöraeffekten.se</a:t>
            </a:r>
            <a:r>
              <a:rPr lang="sv-SE" sz="1800" dirty="0">
                <a:solidFill>
                  <a:srgbClr val="3C3C3C"/>
                </a:solidFill>
                <a:effectLst/>
                <a:latin typeface="Montserrat" panose="00000500000000000000" pitchFamily="2" charset="0"/>
              </a:rPr>
              <a:t> och https://www.youtube.com/@KlasFj%C3%A4rstedt/videos </a:t>
            </a:r>
            <a:endParaRPr lang="sv-SE" dirty="0"/>
          </a:p>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E7F3C9-B16A-4DBC-A2EB-5789C7563A1C}" type="slidenum">
              <a:rPr kumimoji="0" lang="sv-S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sv-S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6972190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97E668-F31D-07D8-06C9-227ABF44A90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E617CB1-CB25-DC5C-1E6A-04A9F7B73764}"/>
              </a:ext>
            </a:extLst>
          </p:cNvPr>
          <p:cNvSpPr>
            <a:spLocks noGrp="1" noRot="1" noChangeAspect="1"/>
          </p:cNvSpPr>
          <p:nvPr>
            <p:ph type="sldImg"/>
          </p:nvPr>
        </p:nvSpPr>
        <p:spPr>
          <a:xfrm>
            <a:off x="182563" y="1077913"/>
            <a:ext cx="9577387" cy="5387975"/>
          </a:xfrm>
        </p:spPr>
      </p:sp>
      <p:sp>
        <p:nvSpPr>
          <p:cNvPr id="3" name="Notes Placeholder 2">
            <a:extLst>
              <a:ext uri="{FF2B5EF4-FFF2-40B4-BE49-F238E27FC236}">
                <a16:creationId xmlns:a16="http://schemas.microsoft.com/office/drawing/2014/main" id="{CFD90266-5893-2BB7-7E76-460607C63E3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dirty="0"/>
              <a:t>Guide till workshopledaren</a:t>
            </a:r>
          </a:p>
          <a:p>
            <a:pPr>
              <a:spcAft>
                <a:spcPts val="800"/>
              </a:spcAft>
              <a:buNone/>
            </a:pPr>
            <a:endParaRPr lang="sv-SE" sz="1200" kern="100" dirty="0">
              <a:effectLst/>
              <a:latin typeface="Aptos" panose="020B0004020202020204" pitchFamily="34" charset="0"/>
              <a:ea typeface="Aptos" panose="020B0004020202020204" pitchFamily="34" charset="0"/>
              <a:cs typeface="Times New Roman" panose="02020603050405020304" pitchFamily="18" charset="0"/>
            </a:endParaRPr>
          </a:p>
          <a:p>
            <a:pPr>
              <a:spcAft>
                <a:spcPts val="800"/>
              </a:spcAft>
              <a:buNone/>
            </a:pPr>
            <a:r>
              <a:rPr lang="sv-SE" sz="1200" kern="100" dirty="0">
                <a:effectLst/>
                <a:latin typeface="Aptos" panose="020B0004020202020204" pitchFamily="34" charset="0"/>
                <a:ea typeface="Aptos" panose="020B0004020202020204" pitchFamily="34" charset="0"/>
                <a:cs typeface="Times New Roman" panose="02020603050405020304" pitchFamily="18" charset="0"/>
              </a:rPr>
              <a:t>Teamets grundläggande behov kan sammanfattas i </a:t>
            </a:r>
            <a:r>
              <a:rPr lang="sv-SE" sz="1200" i="1" kern="100" dirty="0">
                <a:effectLst/>
                <a:latin typeface="Aptos" panose="020B0004020202020204" pitchFamily="34" charset="0"/>
                <a:ea typeface="Aptos" panose="020B0004020202020204" pitchFamily="34" charset="0"/>
                <a:cs typeface="Times New Roman" panose="02020603050405020304" pitchFamily="18" charset="0"/>
              </a:rPr>
              <a:t>riktning</a:t>
            </a:r>
            <a:r>
              <a:rPr lang="sv-SE" sz="1200" kern="100" dirty="0">
                <a:effectLst/>
                <a:latin typeface="Aptos" panose="020B0004020202020204" pitchFamily="34" charset="0"/>
                <a:ea typeface="Aptos" panose="020B0004020202020204" pitchFamily="34" charset="0"/>
                <a:cs typeface="Times New Roman" panose="02020603050405020304" pitchFamily="18" charset="0"/>
              </a:rPr>
              <a:t>, </a:t>
            </a:r>
            <a:r>
              <a:rPr lang="sv-SE" sz="1200" i="1" kern="100" dirty="0">
                <a:effectLst/>
                <a:latin typeface="Aptos" panose="020B0004020202020204" pitchFamily="34" charset="0"/>
                <a:ea typeface="Aptos" panose="020B0004020202020204" pitchFamily="34" charset="0"/>
                <a:cs typeface="Times New Roman" panose="02020603050405020304" pitchFamily="18" charset="0"/>
              </a:rPr>
              <a:t>relationer</a:t>
            </a:r>
            <a:r>
              <a:rPr lang="sv-SE" sz="1200" kern="100" dirty="0">
                <a:effectLst/>
                <a:latin typeface="Aptos" panose="020B0004020202020204" pitchFamily="34" charset="0"/>
                <a:ea typeface="Aptos" panose="020B0004020202020204" pitchFamily="34" charset="0"/>
                <a:cs typeface="Times New Roman" panose="02020603050405020304" pitchFamily="18" charset="0"/>
              </a:rPr>
              <a:t> och </a:t>
            </a:r>
            <a:r>
              <a:rPr lang="sv-SE" sz="1200" i="1" kern="100" dirty="0">
                <a:effectLst/>
                <a:latin typeface="Aptos" panose="020B0004020202020204" pitchFamily="34" charset="0"/>
                <a:ea typeface="Aptos" panose="020B0004020202020204" pitchFamily="34" charset="0"/>
                <a:cs typeface="Times New Roman" panose="02020603050405020304" pitchFamily="18" charset="0"/>
              </a:rPr>
              <a:t>struktur – </a:t>
            </a:r>
            <a:r>
              <a:rPr lang="sv-SE" sz="1200" kern="100" dirty="0">
                <a:effectLst/>
                <a:latin typeface="Aptos" panose="020B0004020202020204" pitchFamily="34" charset="0"/>
                <a:ea typeface="Aptos" panose="020B0004020202020204" pitchFamily="34" charset="0"/>
                <a:cs typeface="Times New Roman" panose="02020603050405020304" pitchFamily="18" charset="0"/>
              </a:rPr>
              <a:t>Teamwork-triangelns tre hörn. Lägger vi Teamwork-triangeln i triangeln som beskriver det komplexa systemet med </a:t>
            </a:r>
            <a:r>
              <a:rPr lang="sv-SE" sz="1200" i="1" kern="100" dirty="0">
                <a:effectLst/>
                <a:latin typeface="Aptos" panose="020B0004020202020204" pitchFamily="34" charset="0"/>
                <a:ea typeface="Aptos" panose="020B0004020202020204" pitchFamily="34" charset="0"/>
                <a:cs typeface="Times New Roman" panose="02020603050405020304" pitchFamily="18" charset="0"/>
              </a:rPr>
              <a:t>människor</a:t>
            </a:r>
            <a:r>
              <a:rPr lang="sv-SE" sz="1200" kern="100" dirty="0">
                <a:effectLst/>
                <a:latin typeface="Aptos" panose="020B0004020202020204" pitchFamily="34" charset="0"/>
                <a:ea typeface="Aptos" panose="020B0004020202020204" pitchFamily="34" charset="0"/>
                <a:cs typeface="Times New Roman" panose="02020603050405020304" pitchFamily="18" charset="0"/>
              </a:rPr>
              <a:t> som </a:t>
            </a:r>
            <a:r>
              <a:rPr lang="sv-SE" sz="1200" i="1" kern="100" dirty="0">
                <a:effectLst/>
                <a:latin typeface="Aptos" panose="020B0004020202020204" pitchFamily="34" charset="0"/>
                <a:ea typeface="Aptos" panose="020B0004020202020204" pitchFamily="34" charset="0"/>
                <a:cs typeface="Times New Roman" panose="02020603050405020304" pitchFamily="18" charset="0"/>
              </a:rPr>
              <a:t>samverkar</a:t>
            </a:r>
            <a:r>
              <a:rPr lang="sv-SE" sz="1200" kern="100" dirty="0">
                <a:effectLst/>
                <a:latin typeface="Aptos" panose="020B0004020202020204" pitchFamily="34" charset="0"/>
                <a:ea typeface="Aptos" panose="020B0004020202020204" pitchFamily="34" charset="0"/>
                <a:cs typeface="Times New Roman" panose="02020603050405020304" pitchFamily="18" charset="0"/>
              </a:rPr>
              <a:t> kring ett </a:t>
            </a:r>
            <a:r>
              <a:rPr lang="sv-SE" sz="1200" i="1" kern="100" dirty="0">
                <a:effectLst/>
                <a:latin typeface="Aptos" panose="020B0004020202020204" pitchFamily="34" charset="0"/>
                <a:ea typeface="Aptos" panose="020B0004020202020204" pitchFamily="34" charset="0"/>
                <a:cs typeface="Times New Roman" panose="02020603050405020304" pitchFamily="18" charset="0"/>
              </a:rPr>
              <a:t>syfte</a:t>
            </a:r>
            <a:r>
              <a:rPr lang="sv-SE" sz="1200" kern="100" dirty="0">
                <a:effectLst/>
                <a:latin typeface="Aptos" panose="020B0004020202020204" pitchFamily="34" charset="0"/>
                <a:ea typeface="Aptos" panose="020B0004020202020204" pitchFamily="34" charset="0"/>
                <a:cs typeface="Times New Roman" panose="02020603050405020304" pitchFamily="18" charset="0"/>
              </a:rPr>
              <a:t> ser vi hur hörnen passar ihop. Teamet behöver struktur för sin samverkan, en riktning med ett syfte och fungerande mellanmänskliga relationer med psykologiskt trygghet som grund. Teamet är ett levande komplext system!</a:t>
            </a:r>
          </a:p>
          <a:p>
            <a:pPr>
              <a:spcAft>
                <a:spcPts val="800"/>
              </a:spcAft>
              <a:buNone/>
            </a:pPr>
            <a:endParaRPr lang="sv-SE" sz="1200" kern="100" dirty="0">
              <a:effectLst/>
              <a:latin typeface="Aptos" panose="020B0004020202020204" pitchFamily="34" charset="0"/>
              <a:ea typeface="Aptos" panose="020B0004020202020204" pitchFamily="34" charset="0"/>
              <a:cs typeface="Times New Roman" panose="02020603050405020304" pitchFamily="18" charset="0"/>
            </a:endParaRPr>
          </a:p>
          <a:p>
            <a:pPr>
              <a:spcAft>
                <a:spcPts val="800"/>
              </a:spcAft>
            </a:pPr>
            <a:r>
              <a:rPr lang="sv-SE" sz="1200" kern="100" dirty="0">
                <a:effectLst/>
                <a:latin typeface="Aptos" panose="020B0004020202020204" pitchFamily="34" charset="0"/>
                <a:ea typeface="Aptos" panose="020B0004020202020204" pitchFamily="34" charset="0"/>
                <a:cs typeface="Times New Roman" panose="02020603050405020304" pitchFamily="18" charset="0"/>
              </a:rPr>
              <a:t>Om vi utforskar och samtalar kring delarna i den innersta triangeln, Teamwork-triangeln, skapar vi goda förutsättningar för team som både utvecklar sig själva och sin produkt/tjänst. </a:t>
            </a:r>
          </a:p>
          <a:p>
            <a:endParaRPr lang="en-GB" dirty="0"/>
          </a:p>
        </p:txBody>
      </p:sp>
      <p:sp>
        <p:nvSpPr>
          <p:cNvPr id="4" name="Slide Number Placeholder 3">
            <a:extLst>
              <a:ext uri="{FF2B5EF4-FFF2-40B4-BE49-F238E27FC236}">
                <a16:creationId xmlns:a16="http://schemas.microsoft.com/office/drawing/2014/main" id="{E0549F25-2BDB-E87D-AFA1-AD6B9F89F070}"/>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05DE40-D878-4B08-92CF-F8A9A3DB30BE}" type="slidenum">
              <a:rPr kumimoji="0" lang="sv-S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sv-S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96469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C153C4-C365-AD11-F997-70590FCAD25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50EC55-0B67-3F43-BAA7-46AF5720AADE}"/>
              </a:ext>
            </a:extLst>
          </p:cNvPr>
          <p:cNvSpPr>
            <a:spLocks noGrp="1" noRot="1" noChangeAspect="1"/>
          </p:cNvSpPr>
          <p:nvPr>
            <p:ph type="sldImg"/>
          </p:nvPr>
        </p:nvSpPr>
        <p:spPr>
          <a:xfrm>
            <a:off x="182563" y="1077913"/>
            <a:ext cx="9577387" cy="5387975"/>
          </a:xfrm>
        </p:spPr>
      </p:sp>
      <p:sp>
        <p:nvSpPr>
          <p:cNvPr id="3" name="Notes Placeholder 2">
            <a:extLst>
              <a:ext uri="{FF2B5EF4-FFF2-40B4-BE49-F238E27FC236}">
                <a16:creationId xmlns:a16="http://schemas.microsoft.com/office/drawing/2014/main" id="{643CE7FA-11FB-C26A-B8B9-691DB9F48E6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800" b="1" dirty="0"/>
              <a:t>Guide till workshopledaren</a:t>
            </a:r>
          </a:p>
          <a:p>
            <a:pPr marL="342900" lvl="0" indent="-342900">
              <a:spcAft>
                <a:spcPts val="800"/>
              </a:spcAft>
              <a:buSzPts val="1000"/>
              <a:buFont typeface="Symbol" panose="05050102010706020507" pitchFamily="18" charset="2"/>
              <a:buChar char=""/>
              <a:tabLst>
                <a:tab pos="457200" algn="l"/>
              </a:tabLst>
            </a:pPr>
            <a:endParaRPr lang="sv-SE" sz="1800" b="1"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spcAft>
                <a:spcPts val="800"/>
              </a:spcAft>
              <a:buSzPts val="1000"/>
              <a:buFont typeface="Symbol" panose="05050102010706020507" pitchFamily="18" charset="2"/>
              <a:buChar char=""/>
              <a:tabLst>
                <a:tab pos="457200" algn="l"/>
              </a:tabLst>
            </a:pPr>
            <a:endParaRPr lang="sv-SE" sz="1800" b="1"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spcAft>
                <a:spcPts val="800"/>
              </a:spcAft>
              <a:buSzPts val="1000"/>
              <a:buFont typeface="Symbol" panose="05050102010706020507" pitchFamily="18" charset="2"/>
              <a:buChar char=""/>
              <a:tabLst>
                <a:tab pos="457200" algn="l"/>
              </a:tabLst>
            </a:pPr>
            <a:r>
              <a:rPr lang="sv-SE" sz="1800" b="1" kern="100" dirty="0">
                <a:effectLst/>
                <a:latin typeface="Aptos" panose="020B0004020202020204" pitchFamily="34" charset="0"/>
                <a:ea typeface="Aptos" panose="020B0004020202020204" pitchFamily="34" charset="0"/>
                <a:cs typeface="Times New Roman" panose="02020603050405020304" pitchFamily="18" charset="0"/>
              </a:rPr>
              <a:t>Riktning – Uppdrag och syfte </a:t>
            </a:r>
            <a:endParaRPr lang="sv-SE" sz="1800" kern="100" dirty="0">
              <a:effectLst/>
              <a:latin typeface="Aptos" panose="020B0004020202020204" pitchFamily="34" charset="0"/>
              <a:ea typeface="Aptos" panose="020B0004020202020204" pitchFamily="34" charset="0"/>
              <a:cs typeface="Times New Roman" panose="02020603050405020304" pitchFamily="18" charset="0"/>
            </a:endParaRPr>
          </a:p>
          <a:p>
            <a:pPr>
              <a:spcAft>
                <a:spcPts val="800"/>
              </a:spcAft>
              <a:buNone/>
            </a:pPr>
            <a:r>
              <a:rPr lang="sv-SE" sz="1800" kern="100" dirty="0">
                <a:effectLst/>
                <a:latin typeface="Aptos" panose="020B0004020202020204" pitchFamily="34" charset="0"/>
                <a:ea typeface="Aptos" panose="020B0004020202020204" pitchFamily="34" charset="0"/>
                <a:cs typeface="Times New Roman" panose="02020603050405020304" pitchFamily="18" charset="0"/>
              </a:rPr>
              <a:t>Teamet behöver ett tydligt uppdrag (vad) och syfte (varför) för riktning och mening. Att medlemmarna i teamet har en gemensam idé kring riktningen skapar samsyn och fokus.</a:t>
            </a:r>
          </a:p>
          <a:p>
            <a:pPr marL="342900" lvl="0" indent="-342900">
              <a:spcAft>
                <a:spcPts val="800"/>
              </a:spcAft>
              <a:buSzPts val="1000"/>
              <a:buFont typeface="Symbol" panose="05050102010706020507" pitchFamily="18" charset="2"/>
              <a:buChar char=""/>
              <a:tabLst>
                <a:tab pos="457200" algn="l"/>
              </a:tabLst>
            </a:pPr>
            <a:r>
              <a:rPr lang="sv-SE" sz="1800" b="1" kern="100" dirty="0">
                <a:effectLst/>
                <a:latin typeface="Aptos" panose="020B0004020202020204" pitchFamily="34" charset="0"/>
                <a:ea typeface="Aptos" panose="020B0004020202020204" pitchFamily="34" charset="0"/>
                <a:cs typeface="Times New Roman" panose="02020603050405020304" pitchFamily="18" charset="0"/>
              </a:rPr>
              <a:t>Relationer – Psykologisk trygghet </a:t>
            </a:r>
            <a:endParaRPr lang="sv-SE" sz="1800" kern="100" dirty="0">
              <a:effectLst/>
              <a:latin typeface="Aptos" panose="020B0004020202020204" pitchFamily="34" charset="0"/>
              <a:ea typeface="Aptos" panose="020B0004020202020204" pitchFamily="34" charset="0"/>
              <a:cs typeface="Times New Roman" panose="02020603050405020304" pitchFamily="18" charset="0"/>
            </a:endParaRPr>
          </a:p>
          <a:p>
            <a:pPr>
              <a:spcAft>
                <a:spcPts val="800"/>
              </a:spcAft>
              <a:buNone/>
            </a:pPr>
            <a:r>
              <a:rPr lang="sv-SE" sz="1800" kern="100" dirty="0">
                <a:effectLst/>
                <a:latin typeface="Aptos" panose="020B0004020202020204" pitchFamily="34" charset="0"/>
                <a:ea typeface="Aptos" panose="020B0004020202020204" pitchFamily="34" charset="0"/>
                <a:cs typeface="Times New Roman" panose="02020603050405020304" pitchFamily="18" charset="0"/>
              </a:rPr>
              <a:t>En trygg miljö präglad av respekt för varandra där alla idéer är välkomna är grundläggande för att ett team tillsammans ska kunna vara kreativt och värdeskapande.</a:t>
            </a:r>
          </a:p>
          <a:p>
            <a:pPr marL="342900" lvl="0" indent="-342900">
              <a:spcAft>
                <a:spcPts val="800"/>
              </a:spcAft>
              <a:buSzPts val="1000"/>
              <a:buFont typeface="Symbol" panose="05050102010706020507" pitchFamily="18" charset="2"/>
              <a:buChar char=""/>
              <a:tabLst>
                <a:tab pos="457200" algn="l"/>
              </a:tabLst>
            </a:pPr>
            <a:r>
              <a:rPr lang="sv-SE" sz="1800" b="1" kern="100" dirty="0">
                <a:effectLst/>
                <a:latin typeface="Aptos" panose="020B0004020202020204" pitchFamily="34" charset="0"/>
                <a:ea typeface="Aptos" panose="020B0004020202020204" pitchFamily="34" charset="0"/>
                <a:cs typeface="Times New Roman" panose="02020603050405020304" pitchFamily="18" charset="0"/>
              </a:rPr>
              <a:t>Struktur – Lättrörlig och föränderlig</a:t>
            </a:r>
            <a:endParaRPr lang="sv-SE" sz="1800" kern="100" dirty="0">
              <a:effectLst/>
              <a:latin typeface="Aptos" panose="020B0004020202020204" pitchFamily="34" charset="0"/>
              <a:ea typeface="Aptos" panose="020B0004020202020204" pitchFamily="34" charset="0"/>
              <a:cs typeface="Times New Roman" panose="02020603050405020304" pitchFamily="18" charset="0"/>
            </a:endParaRPr>
          </a:p>
          <a:p>
            <a:pPr>
              <a:spcAft>
                <a:spcPts val="800"/>
              </a:spcAft>
            </a:pPr>
            <a:r>
              <a:rPr lang="sv-SE" sz="1800" kern="100" dirty="0">
                <a:effectLst/>
                <a:latin typeface="Aptos" panose="020B0004020202020204" pitchFamily="34" charset="0"/>
                <a:ea typeface="Aptos" panose="020B0004020202020204" pitchFamily="34" charset="0"/>
                <a:cs typeface="Times New Roman" panose="02020603050405020304" pitchFamily="18" charset="0"/>
              </a:rPr>
              <a:t>Teamet behöver en överenskommen struktur, som givetvis kan anpassas över tid, för samarbetet och det gemensamma lärandet.</a:t>
            </a:r>
          </a:p>
          <a:p>
            <a:endParaRPr lang="en-GB" dirty="0"/>
          </a:p>
        </p:txBody>
      </p:sp>
      <p:sp>
        <p:nvSpPr>
          <p:cNvPr id="4" name="Slide Number Placeholder 3">
            <a:extLst>
              <a:ext uri="{FF2B5EF4-FFF2-40B4-BE49-F238E27FC236}">
                <a16:creationId xmlns:a16="http://schemas.microsoft.com/office/drawing/2014/main" id="{3FA68DB7-05DC-1024-2D61-C68DB70A0DAD}"/>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05DE40-D878-4B08-92CF-F8A9A3DB30BE}" type="slidenum">
              <a:rPr kumimoji="0" lang="sv-S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sv-S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6772298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dirty="0"/>
              <a:t>Guide till workshopledare</a:t>
            </a:r>
            <a:endParaRPr lang="sv-SE" sz="12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sv-SE" dirty="0"/>
          </a:p>
          <a:p>
            <a:r>
              <a:rPr lang="sv-SE" dirty="0"/>
              <a:t>Bild att förklara syftet mer era workshops. Kanske är bakgrunden en annan för er … </a:t>
            </a:r>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E7F3C9-B16A-4DBC-A2EB-5789C7563A1C}" type="slidenum">
              <a:rPr kumimoji="0" lang="sv-S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sv-S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9561707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dirty="0"/>
              <a:t>Guide till workshopledaren</a:t>
            </a:r>
          </a:p>
          <a:p>
            <a:endParaRPr lang="sv-SE" dirty="0"/>
          </a:p>
          <a:p>
            <a:r>
              <a:rPr lang="sv-SE" dirty="0"/>
              <a:t>Det här vill ni få ut av workshopserien. Medlet = workshops med mera. Önskad effekt = se ovan. </a:t>
            </a:r>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E7F3C9-B16A-4DBC-A2EB-5789C7563A1C}" type="slidenum">
              <a:rPr kumimoji="0" lang="sv-S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sv-S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4335237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100" b="1" dirty="0"/>
              <a:t>Guide till workshopledaren</a:t>
            </a:r>
          </a:p>
          <a:p>
            <a:pPr marL="0" lvl="0" indent="0">
              <a:buFontTx/>
              <a:buNone/>
            </a:pPr>
            <a:endParaRPr lang="sv-SE" sz="1100" kern="100" dirty="0">
              <a:effectLst/>
              <a:latin typeface="Aptos" panose="020B0004020202020204" pitchFamily="34" charset="0"/>
              <a:ea typeface="Aptos" panose="020B0004020202020204" pitchFamily="34" charset="0"/>
              <a:cs typeface="Times New Roman" panose="02020603050405020304" pitchFamily="18" charset="0"/>
            </a:endParaRPr>
          </a:p>
          <a:p>
            <a:pPr marL="0" lvl="0" indent="0">
              <a:buFontTx/>
              <a:buNone/>
            </a:pPr>
            <a:r>
              <a:rPr lang="sv-SE" sz="1100" kern="100" dirty="0">
                <a:effectLst/>
                <a:latin typeface="Aptos" panose="020B0004020202020204" pitchFamily="34" charset="0"/>
                <a:ea typeface="Aptos" panose="020B0004020202020204" pitchFamily="34" charset="0"/>
                <a:cs typeface="Times New Roman" panose="02020603050405020304" pitchFamily="18" charset="0"/>
              </a:rPr>
              <a:t>Poängtera att: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800" kern="100" dirty="0">
                <a:effectLst/>
                <a:latin typeface="Aptos" panose="020B0004020202020204" pitchFamily="34" charset="0"/>
                <a:ea typeface="Aptos" panose="020B0004020202020204" pitchFamily="34" charset="0"/>
                <a:cs typeface="Times New Roman" panose="02020603050405020304" pitchFamily="18" charset="0"/>
              </a:rPr>
              <a:t>Resultat i ett komplext system uppstår genom interaktion (samverkan), inte genom addition som i ett komplicerat system</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800" kern="100" dirty="0">
              <a:effectLst/>
              <a:latin typeface="Aptos" panose="020B0004020202020204" pitchFamily="34" charset="0"/>
              <a:ea typeface="Aptos" panose="020B000402020202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800" kern="100" dirty="0">
                <a:effectLst/>
                <a:latin typeface="Aptos" panose="020B0004020202020204" pitchFamily="34" charset="0"/>
                <a:ea typeface="Aptos" panose="020B0004020202020204" pitchFamily="34" charset="0"/>
                <a:cs typeface="Times New Roman" panose="02020603050405020304" pitchFamily="18" charset="0"/>
              </a:rPr>
              <a:t>Eftersom resultatet uppstår genom interaktion, genom samverkan, är ansvaret för resultatet alltid delat i ett komplext system. (Därmed inte sagt att ett utpekat ansvar inte behövs.)</a:t>
            </a:r>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E7F3C9-B16A-4DBC-A2EB-5789C7563A1C}" type="slidenum">
              <a:rPr kumimoji="0" lang="sv-S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sv-S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1695887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3914372-F3C0-C902-467C-18F503F7E82B}"/>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DE1AF0E9-020B-1B65-E4F1-E6915920AC9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D270DF10-00C1-A7E6-B531-BADB3D5634A7}"/>
              </a:ext>
            </a:extLst>
          </p:cNvPr>
          <p:cNvSpPr>
            <a:spLocks noGrp="1"/>
          </p:cNvSpPr>
          <p:nvPr>
            <p:ph type="dt" sz="half" idx="10"/>
          </p:nvPr>
        </p:nvSpPr>
        <p:spPr/>
        <p:txBody>
          <a:bodyPr/>
          <a:lstStyle/>
          <a:p>
            <a:fld id="{C930BE9D-15DD-4273-849A-4110ED3D95E9}" type="datetimeFigureOut">
              <a:rPr lang="sv-SE" smtClean="0"/>
              <a:t>2025-04-10</a:t>
            </a:fld>
            <a:endParaRPr lang="sv-SE"/>
          </a:p>
        </p:txBody>
      </p:sp>
      <p:sp>
        <p:nvSpPr>
          <p:cNvPr id="5" name="Platshållare för sidfot 4">
            <a:extLst>
              <a:ext uri="{FF2B5EF4-FFF2-40B4-BE49-F238E27FC236}">
                <a16:creationId xmlns:a16="http://schemas.microsoft.com/office/drawing/2014/main" id="{DDD5856A-5979-E7E0-59BC-938F95025E07}"/>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EABF350F-3263-A74B-E8C4-C08902627BC7}"/>
              </a:ext>
            </a:extLst>
          </p:cNvPr>
          <p:cNvSpPr>
            <a:spLocks noGrp="1"/>
          </p:cNvSpPr>
          <p:nvPr>
            <p:ph type="sldNum" sz="quarter" idx="12"/>
          </p:nvPr>
        </p:nvSpPr>
        <p:spPr/>
        <p:txBody>
          <a:bodyPr/>
          <a:lstStyle/>
          <a:p>
            <a:fld id="{7F5AC784-6E71-44ED-A87F-9F98A687C76E}" type="slidenum">
              <a:rPr lang="sv-SE" smtClean="0"/>
              <a:t>‹#›</a:t>
            </a:fld>
            <a:endParaRPr lang="sv-SE"/>
          </a:p>
        </p:txBody>
      </p:sp>
    </p:spTree>
    <p:extLst>
      <p:ext uri="{BB962C8B-B14F-4D97-AF65-F5344CB8AC3E}">
        <p14:creationId xmlns:p14="http://schemas.microsoft.com/office/powerpoint/2010/main" val="12120836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76F495-A794-98AE-7A22-D00076D765C2}"/>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400E3FF7-659B-DBCF-3D88-A8E587AB7D69}"/>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7EAEB6AC-962A-60A9-7217-8B2C76501FDA}"/>
              </a:ext>
            </a:extLst>
          </p:cNvPr>
          <p:cNvSpPr>
            <a:spLocks noGrp="1"/>
          </p:cNvSpPr>
          <p:nvPr>
            <p:ph type="dt" sz="half" idx="10"/>
          </p:nvPr>
        </p:nvSpPr>
        <p:spPr/>
        <p:txBody>
          <a:bodyPr/>
          <a:lstStyle/>
          <a:p>
            <a:fld id="{C930BE9D-15DD-4273-849A-4110ED3D95E9}" type="datetimeFigureOut">
              <a:rPr lang="sv-SE" smtClean="0"/>
              <a:t>2025-04-10</a:t>
            </a:fld>
            <a:endParaRPr lang="sv-SE"/>
          </a:p>
        </p:txBody>
      </p:sp>
      <p:sp>
        <p:nvSpPr>
          <p:cNvPr id="5" name="Platshållare för sidfot 4">
            <a:extLst>
              <a:ext uri="{FF2B5EF4-FFF2-40B4-BE49-F238E27FC236}">
                <a16:creationId xmlns:a16="http://schemas.microsoft.com/office/drawing/2014/main" id="{AF8791FB-6699-ED55-F18D-10BB3DA4702E}"/>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22FD652D-47AB-7CF7-5B53-BDEB5A9FDB40}"/>
              </a:ext>
            </a:extLst>
          </p:cNvPr>
          <p:cNvSpPr>
            <a:spLocks noGrp="1"/>
          </p:cNvSpPr>
          <p:nvPr>
            <p:ph type="sldNum" sz="quarter" idx="12"/>
          </p:nvPr>
        </p:nvSpPr>
        <p:spPr/>
        <p:txBody>
          <a:bodyPr/>
          <a:lstStyle/>
          <a:p>
            <a:fld id="{7F5AC784-6E71-44ED-A87F-9F98A687C76E}" type="slidenum">
              <a:rPr lang="sv-SE" smtClean="0"/>
              <a:t>‹#›</a:t>
            </a:fld>
            <a:endParaRPr lang="sv-SE"/>
          </a:p>
        </p:txBody>
      </p:sp>
    </p:spTree>
    <p:extLst>
      <p:ext uri="{BB962C8B-B14F-4D97-AF65-F5344CB8AC3E}">
        <p14:creationId xmlns:p14="http://schemas.microsoft.com/office/powerpoint/2010/main" val="34672172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4BC7F77F-11D2-434C-9A6B-AF6226AC3FE3}"/>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CA88AF25-BFE2-D61B-52D5-C2B9A0CCBFD7}"/>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7F352722-3E47-0EB8-0BF5-3886BAB1C068}"/>
              </a:ext>
            </a:extLst>
          </p:cNvPr>
          <p:cNvSpPr>
            <a:spLocks noGrp="1"/>
          </p:cNvSpPr>
          <p:nvPr>
            <p:ph type="dt" sz="half" idx="10"/>
          </p:nvPr>
        </p:nvSpPr>
        <p:spPr/>
        <p:txBody>
          <a:bodyPr/>
          <a:lstStyle/>
          <a:p>
            <a:fld id="{C930BE9D-15DD-4273-849A-4110ED3D95E9}" type="datetimeFigureOut">
              <a:rPr lang="sv-SE" smtClean="0"/>
              <a:t>2025-04-10</a:t>
            </a:fld>
            <a:endParaRPr lang="sv-SE"/>
          </a:p>
        </p:txBody>
      </p:sp>
      <p:sp>
        <p:nvSpPr>
          <p:cNvPr id="5" name="Platshållare för sidfot 4">
            <a:extLst>
              <a:ext uri="{FF2B5EF4-FFF2-40B4-BE49-F238E27FC236}">
                <a16:creationId xmlns:a16="http://schemas.microsoft.com/office/drawing/2014/main" id="{BD2AB261-DBC5-9FD7-1FDB-2635906099DE}"/>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7D0E2B81-70B7-D8D7-4585-1BA851ED53AE}"/>
              </a:ext>
            </a:extLst>
          </p:cNvPr>
          <p:cNvSpPr>
            <a:spLocks noGrp="1"/>
          </p:cNvSpPr>
          <p:nvPr>
            <p:ph type="sldNum" sz="quarter" idx="12"/>
          </p:nvPr>
        </p:nvSpPr>
        <p:spPr/>
        <p:txBody>
          <a:bodyPr/>
          <a:lstStyle/>
          <a:p>
            <a:fld id="{7F5AC784-6E71-44ED-A87F-9F98A687C76E}" type="slidenum">
              <a:rPr lang="sv-SE" smtClean="0"/>
              <a:t>‹#›</a:t>
            </a:fld>
            <a:endParaRPr lang="sv-SE"/>
          </a:p>
        </p:txBody>
      </p:sp>
    </p:spTree>
    <p:extLst>
      <p:ext uri="{BB962C8B-B14F-4D97-AF65-F5344CB8AC3E}">
        <p14:creationId xmlns:p14="http://schemas.microsoft.com/office/powerpoint/2010/main" val="38401664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F783121-CBBF-58B4-80E9-3772B214DF82}"/>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B3D7D1BD-8867-7992-5000-EC5F3A9FDA09}"/>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451B10A8-BBB1-971B-8479-805C8E9639F6}"/>
              </a:ext>
            </a:extLst>
          </p:cNvPr>
          <p:cNvSpPr>
            <a:spLocks noGrp="1"/>
          </p:cNvSpPr>
          <p:nvPr>
            <p:ph type="dt" sz="half" idx="10"/>
          </p:nvPr>
        </p:nvSpPr>
        <p:spPr/>
        <p:txBody>
          <a:bodyPr/>
          <a:lstStyle/>
          <a:p>
            <a:fld id="{C930BE9D-15DD-4273-849A-4110ED3D95E9}" type="datetimeFigureOut">
              <a:rPr lang="sv-SE" smtClean="0"/>
              <a:t>2025-04-10</a:t>
            </a:fld>
            <a:endParaRPr lang="sv-SE"/>
          </a:p>
        </p:txBody>
      </p:sp>
      <p:sp>
        <p:nvSpPr>
          <p:cNvPr id="5" name="Platshållare för sidfot 4">
            <a:extLst>
              <a:ext uri="{FF2B5EF4-FFF2-40B4-BE49-F238E27FC236}">
                <a16:creationId xmlns:a16="http://schemas.microsoft.com/office/drawing/2014/main" id="{08E7AFEE-AADF-EDFF-EBEC-9F33EAF8F232}"/>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F84C75C4-9A50-C033-B8BD-847828C53F3C}"/>
              </a:ext>
            </a:extLst>
          </p:cNvPr>
          <p:cNvSpPr>
            <a:spLocks noGrp="1"/>
          </p:cNvSpPr>
          <p:nvPr>
            <p:ph type="sldNum" sz="quarter" idx="12"/>
          </p:nvPr>
        </p:nvSpPr>
        <p:spPr/>
        <p:txBody>
          <a:bodyPr/>
          <a:lstStyle/>
          <a:p>
            <a:fld id="{7F5AC784-6E71-44ED-A87F-9F98A687C76E}" type="slidenum">
              <a:rPr lang="sv-SE" smtClean="0"/>
              <a:t>‹#›</a:t>
            </a:fld>
            <a:endParaRPr lang="sv-SE"/>
          </a:p>
        </p:txBody>
      </p:sp>
    </p:spTree>
    <p:extLst>
      <p:ext uri="{BB962C8B-B14F-4D97-AF65-F5344CB8AC3E}">
        <p14:creationId xmlns:p14="http://schemas.microsoft.com/office/powerpoint/2010/main" val="2078768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2D4CBCB-B8CB-8373-118B-550816FA705B}"/>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784981BA-35CC-59BE-CAC1-BC96AA54956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D87476DB-982E-9F87-0A9E-5169C577A7E7}"/>
              </a:ext>
            </a:extLst>
          </p:cNvPr>
          <p:cNvSpPr>
            <a:spLocks noGrp="1"/>
          </p:cNvSpPr>
          <p:nvPr>
            <p:ph type="dt" sz="half" idx="10"/>
          </p:nvPr>
        </p:nvSpPr>
        <p:spPr/>
        <p:txBody>
          <a:bodyPr/>
          <a:lstStyle/>
          <a:p>
            <a:fld id="{C930BE9D-15DD-4273-849A-4110ED3D95E9}" type="datetimeFigureOut">
              <a:rPr lang="sv-SE" smtClean="0"/>
              <a:t>2025-04-10</a:t>
            </a:fld>
            <a:endParaRPr lang="sv-SE"/>
          </a:p>
        </p:txBody>
      </p:sp>
      <p:sp>
        <p:nvSpPr>
          <p:cNvPr id="5" name="Platshållare för sidfot 4">
            <a:extLst>
              <a:ext uri="{FF2B5EF4-FFF2-40B4-BE49-F238E27FC236}">
                <a16:creationId xmlns:a16="http://schemas.microsoft.com/office/drawing/2014/main" id="{7AC60104-1DB9-530E-7777-5FE4B0AB3138}"/>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0002CB58-923A-FC34-48B1-BCC984326041}"/>
              </a:ext>
            </a:extLst>
          </p:cNvPr>
          <p:cNvSpPr>
            <a:spLocks noGrp="1"/>
          </p:cNvSpPr>
          <p:nvPr>
            <p:ph type="sldNum" sz="quarter" idx="12"/>
          </p:nvPr>
        </p:nvSpPr>
        <p:spPr/>
        <p:txBody>
          <a:bodyPr/>
          <a:lstStyle/>
          <a:p>
            <a:fld id="{7F5AC784-6E71-44ED-A87F-9F98A687C76E}" type="slidenum">
              <a:rPr lang="sv-SE" smtClean="0"/>
              <a:t>‹#›</a:t>
            </a:fld>
            <a:endParaRPr lang="sv-SE"/>
          </a:p>
        </p:txBody>
      </p:sp>
    </p:spTree>
    <p:extLst>
      <p:ext uri="{BB962C8B-B14F-4D97-AF65-F5344CB8AC3E}">
        <p14:creationId xmlns:p14="http://schemas.microsoft.com/office/powerpoint/2010/main" val="29570219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488A755-51A3-2E3F-5E98-3AE5ED2D77A7}"/>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531733E0-D177-5638-82A0-1650B28D654C}"/>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B3AA0DED-7DB1-D719-3D1C-242E5F1937F0}"/>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044563E5-E247-CD45-65E9-DFA6A5D7F4F7}"/>
              </a:ext>
            </a:extLst>
          </p:cNvPr>
          <p:cNvSpPr>
            <a:spLocks noGrp="1"/>
          </p:cNvSpPr>
          <p:nvPr>
            <p:ph type="dt" sz="half" idx="10"/>
          </p:nvPr>
        </p:nvSpPr>
        <p:spPr/>
        <p:txBody>
          <a:bodyPr/>
          <a:lstStyle/>
          <a:p>
            <a:fld id="{C930BE9D-15DD-4273-849A-4110ED3D95E9}" type="datetimeFigureOut">
              <a:rPr lang="sv-SE" smtClean="0"/>
              <a:t>2025-04-10</a:t>
            </a:fld>
            <a:endParaRPr lang="sv-SE"/>
          </a:p>
        </p:txBody>
      </p:sp>
      <p:sp>
        <p:nvSpPr>
          <p:cNvPr id="6" name="Platshållare för sidfot 5">
            <a:extLst>
              <a:ext uri="{FF2B5EF4-FFF2-40B4-BE49-F238E27FC236}">
                <a16:creationId xmlns:a16="http://schemas.microsoft.com/office/drawing/2014/main" id="{387101FA-64FE-FDAE-22CA-E98BA36472B6}"/>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B1FDAD49-BB8A-6E11-29C2-5AAD88E4CA45}"/>
              </a:ext>
            </a:extLst>
          </p:cNvPr>
          <p:cNvSpPr>
            <a:spLocks noGrp="1"/>
          </p:cNvSpPr>
          <p:nvPr>
            <p:ph type="sldNum" sz="quarter" idx="12"/>
          </p:nvPr>
        </p:nvSpPr>
        <p:spPr/>
        <p:txBody>
          <a:bodyPr/>
          <a:lstStyle/>
          <a:p>
            <a:fld id="{7F5AC784-6E71-44ED-A87F-9F98A687C76E}" type="slidenum">
              <a:rPr lang="sv-SE" smtClean="0"/>
              <a:t>‹#›</a:t>
            </a:fld>
            <a:endParaRPr lang="sv-SE"/>
          </a:p>
        </p:txBody>
      </p:sp>
    </p:spTree>
    <p:extLst>
      <p:ext uri="{BB962C8B-B14F-4D97-AF65-F5344CB8AC3E}">
        <p14:creationId xmlns:p14="http://schemas.microsoft.com/office/powerpoint/2010/main" val="41480679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322B15A-AD70-BAC1-C0D3-7AF658439384}"/>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3E4D6F29-0DF7-E5B9-2341-5AE94C80350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FF6BD94D-8ECB-620D-316D-B90671021056}"/>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FCB18F11-8412-A9E9-C364-6BF9D7A04EE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91747946-6EF4-5297-D867-E0D1BE9EBD2F}"/>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F0C1F7AB-DAA4-30FD-8187-0CE25A047DA5}"/>
              </a:ext>
            </a:extLst>
          </p:cNvPr>
          <p:cNvSpPr>
            <a:spLocks noGrp="1"/>
          </p:cNvSpPr>
          <p:nvPr>
            <p:ph type="dt" sz="half" idx="10"/>
          </p:nvPr>
        </p:nvSpPr>
        <p:spPr/>
        <p:txBody>
          <a:bodyPr/>
          <a:lstStyle/>
          <a:p>
            <a:fld id="{C930BE9D-15DD-4273-849A-4110ED3D95E9}" type="datetimeFigureOut">
              <a:rPr lang="sv-SE" smtClean="0"/>
              <a:t>2025-04-10</a:t>
            </a:fld>
            <a:endParaRPr lang="sv-SE"/>
          </a:p>
        </p:txBody>
      </p:sp>
      <p:sp>
        <p:nvSpPr>
          <p:cNvPr id="8" name="Platshållare för sidfot 7">
            <a:extLst>
              <a:ext uri="{FF2B5EF4-FFF2-40B4-BE49-F238E27FC236}">
                <a16:creationId xmlns:a16="http://schemas.microsoft.com/office/drawing/2014/main" id="{ECA2DF0A-3A83-2F5A-E4E5-088E6FA6E9E2}"/>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2827C629-6113-BF98-CA37-38EC4894114F}"/>
              </a:ext>
            </a:extLst>
          </p:cNvPr>
          <p:cNvSpPr>
            <a:spLocks noGrp="1"/>
          </p:cNvSpPr>
          <p:nvPr>
            <p:ph type="sldNum" sz="quarter" idx="12"/>
          </p:nvPr>
        </p:nvSpPr>
        <p:spPr/>
        <p:txBody>
          <a:bodyPr/>
          <a:lstStyle/>
          <a:p>
            <a:fld id="{7F5AC784-6E71-44ED-A87F-9F98A687C76E}" type="slidenum">
              <a:rPr lang="sv-SE" smtClean="0"/>
              <a:t>‹#›</a:t>
            </a:fld>
            <a:endParaRPr lang="sv-SE"/>
          </a:p>
        </p:txBody>
      </p:sp>
    </p:spTree>
    <p:extLst>
      <p:ext uri="{BB962C8B-B14F-4D97-AF65-F5344CB8AC3E}">
        <p14:creationId xmlns:p14="http://schemas.microsoft.com/office/powerpoint/2010/main" val="42118718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1B4C730-5297-4682-40F0-3AC69DC2448D}"/>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2414E550-A553-49C6-75EE-74820F92B8EC}"/>
              </a:ext>
            </a:extLst>
          </p:cNvPr>
          <p:cNvSpPr>
            <a:spLocks noGrp="1"/>
          </p:cNvSpPr>
          <p:nvPr>
            <p:ph type="dt" sz="half" idx="10"/>
          </p:nvPr>
        </p:nvSpPr>
        <p:spPr/>
        <p:txBody>
          <a:bodyPr/>
          <a:lstStyle/>
          <a:p>
            <a:fld id="{C930BE9D-15DD-4273-849A-4110ED3D95E9}" type="datetimeFigureOut">
              <a:rPr lang="sv-SE" smtClean="0"/>
              <a:t>2025-04-10</a:t>
            </a:fld>
            <a:endParaRPr lang="sv-SE"/>
          </a:p>
        </p:txBody>
      </p:sp>
      <p:sp>
        <p:nvSpPr>
          <p:cNvPr id="4" name="Platshållare för sidfot 3">
            <a:extLst>
              <a:ext uri="{FF2B5EF4-FFF2-40B4-BE49-F238E27FC236}">
                <a16:creationId xmlns:a16="http://schemas.microsoft.com/office/drawing/2014/main" id="{F6B67C1C-3720-B1E8-170E-D8C0F075C4B4}"/>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536B37D7-A206-CAD2-0F30-F8428E846294}"/>
              </a:ext>
            </a:extLst>
          </p:cNvPr>
          <p:cNvSpPr>
            <a:spLocks noGrp="1"/>
          </p:cNvSpPr>
          <p:nvPr>
            <p:ph type="sldNum" sz="quarter" idx="12"/>
          </p:nvPr>
        </p:nvSpPr>
        <p:spPr/>
        <p:txBody>
          <a:bodyPr/>
          <a:lstStyle/>
          <a:p>
            <a:fld id="{7F5AC784-6E71-44ED-A87F-9F98A687C76E}" type="slidenum">
              <a:rPr lang="sv-SE" smtClean="0"/>
              <a:t>‹#›</a:t>
            </a:fld>
            <a:endParaRPr lang="sv-SE"/>
          </a:p>
        </p:txBody>
      </p:sp>
    </p:spTree>
    <p:extLst>
      <p:ext uri="{BB962C8B-B14F-4D97-AF65-F5344CB8AC3E}">
        <p14:creationId xmlns:p14="http://schemas.microsoft.com/office/powerpoint/2010/main" val="33582784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FA104ECE-8E23-8759-8EFC-049A68C06E99}"/>
              </a:ext>
            </a:extLst>
          </p:cNvPr>
          <p:cNvSpPr>
            <a:spLocks noGrp="1"/>
          </p:cNvSpPr>
          <p:nvPr>
            <p:ph type="dt" sz="half" idx="10"/>
          </p:nvPr>
        </p:nvSpPr>
        <p:spPr/>
        <p:txBody>
          <a:bodyPr/>
          <a:lstStyle/>
          <a:p>
            <a:fld id="{C930BE9D-15DD-4273-849A-4110ED3D95E9}" type="datetimeFigureOut">
              <a:rPr lang="sv-SE" smtClean="0"/>
              <a:t>2025-04-10</a:t>
            </a:fld>
            <a:endParaRPr lang="sv-SE"/>
          </a:p>
        </p:txBody>
      </p:sp>
      <p:sp>
        <p:nvSpPr>
          <p:cNvPr id="3" name="Platshållare för sidfot 2">
            <a:extLst>
              <a:ext uri="{FF2B5EF4-FFF2-40B4-BE49-F238E27FC236}">
                <a16:creationId xmlns:a16="http://schemas.microsoft.com/office/drawing/2014/main" id="{D069E2D4-53CD-7534-5100-2C72ECB0BBEC}"/>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A6E444DE-575A-387D-B43C-F84A455D6E44}"/>
              </a:ext>
            </a:extLst>
          </p:cNvPr>
          <p:cNvSpPr>
            <a:spLocks noGrp="1"/>
          </p:cNvSpPr>
          <p:nvPr>
            <p:ph type="sldNum" sz="quarter" idx="12"/>
          </p:nvPr>
        </p:nvSpPr>
        <p:spPr/>
        <p:txBody>
          <a:bodyPr/>
          <a:lstStyle/>
          <a:p>
            <a:fld id="{7F5AC784-6E71-44ED-A87F-9F98A687C76E}" type="slidenum">
              <a:rPr lang="sv-SE" smtClean="0"/>
              <a:t>‹#›</a:t>
            </a:fld>
            <a:endParaRPr lang="sv-SE"/>
          </a:p>
        </p:txBody>
      </p:sp>
    </p:spTree>
    <p:extLst>
      <p:ext uri="{BB962C8B-B14F-4D97-AF65-F5344CB8AC3E}">
        <p14:creationId xmlns:p14="http://schemas.microsoft.com/office/powerpoint/2010/main" val="12683193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E2E754A-D2F6-16D9-BF4E-C8D5ECAB0366}"/>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F3B7E684-EAED-D711-34C6-448A175B62B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3518D6CE-95F5-F963-603B-FF4C95CFD3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D0AFCC96-0B1E-077F-3C0B-C4E2D242EF29}"/>
              </a:ext>
            </a:extLst>
          </p:cNvPr>
          <p:cNvSpPr>
            <a:spLocks noGrp="1"/>
          </p:cNvSpPr>
          <p:nvPr>
            <p:ph type="dt" sz="half" idx="10"/>
          </p:nvPr>
        </p:nvSpPr>
        <p:spPr/>
        <p:txBody>
          <a:bodyPr/>
          <a:lstStyle/>
          <a:p>
            <a:fld id="{C930BE9D-15DD-4273-849A-4110ED3D95E9}" type="datetimeFigureOut">
              <a:rPr lang="sv-SE" smtClean="0"/>
              <a:t>2025-04-10</a:t>
            </a:fld>
            <a:endParaRPr lang="sv-SE"/>
          </a:p>
        </p:txBody>
      </p:sp>
      <p:sp>
        <p:nvSpPr>
          <p:cNvPr id="6" name="Platshållare för sidfot 5">
            <a:extLst>
              <a:ext uri="{FF2B5EF4-FFF2-40B4-BE49-F238E27FC236}">
                <a16:creationId xmlns:a16="http://schemas.microsoft.com/office/drawing/2014/main" id="{64645549-BCEA-32CF-1633-81B5A9500269}"/>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DCCA8A50-8469-8B8E-75C5-28A472709A16}"/>
              </a:ext>
            </a:extLst>
          </p:cNvPr>
          <p:cNvSpPr>
            <a:spLocks noGrp="1"/>
          </p:cNvSpPr>
          <p:nvPr>
            <p:ph type="sldNum" sz="quarter" idx="12"/>
          </p:nvPr>
        </p:nvSpPr>
        <p:spPr/>
        <p:txBody>
          <a:bodyPr/>
          <a:lstStyle/>
          <a:p>
            <a:fld id="{7F5AC784-6E71-44ED-A87F-9F98A687C76E}" type="slidenum">
              <a:rPr lang="sv-SE" smtClean="0"/>
              <a:t>‹#›</a:t>
            </a:fld>
            <a:endParaRPr lang="sv-SE"/>
          </a:p>
        </p:txBody>
      </p:sp>
    </p:spTree>
    <p:extLst>
      <p:ext uri="{BB962C8B-B14F-4D97-AF65-F5344CB8AC3E}">
        <p14:creationId xmlns:p14="http://schemas.microsoft.com/office/powerpoint/2010/main" val="3391748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1C66593-B51C-ED05-8E50-B0B9D345BA2D}"/>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E88A448F-75B1-EE62-6D6A-2852E4D0C74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636355E6-A41E-239E-DF9F-AEA4D45D251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4A6B3DD6-3CED-8D8A-7222-CB0EB1AABE7C}"/>
              </a:ext>
            </a:extLst>
          </p:cNvPr>
          <p:cNvSpPr>
            <a:spLocks noGrp="1"/>
          </p:cNvSpPr>
          <p:nvPr>
            <p:ph type="dt" sz="half" idx="10"/>
          </p:nvPr>
        </p:nvSpPr>
        <p:spPr/>
        <p:txBody>
          <a:bodyPr/>
          <a:lstStyle/>
          <a:p>
            <a:fld id="{C930BE9D-15DD-4273-849A-4110ED3D95E9}" type="datetimeFigureOut">
              <a:rPr lang="sv-SE" smtClean="0"/>
              <a:t>2025-04-10</a:t>
            </a:fld>
            <a:endParaRPr lang="sv-SE"/>
          </a:p>
        </p:txBody>
      </p:sp>
      <p:sp>
        <p:nvSpPr>
          <p:cNvPr id="6" name="Platshållare för sidfot 5">
            <a:extLst>
              <a:ext uri="{FF2B5EF4-FFF2-40B4-BE49-F238E27FC236}">
                <a16:creationId xmlns:a16="http://schemas.microsoft.com/office/drawing/2014/main" id="{74A2C942-F5F3-4B53-6C6E-1161C5E1832D}"/>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91C008AF-BD82-69D6-1388-3680B626B992}"/>
              </a:ext>
            </a:extLst>
          </p:cNvPr>
          <p:cNvSpPr>
            <a:spLocks noGrp="1"/>
          </p:cNvSpPr>
          <p:nvPr>
            <p:ph type="sldNum" sz="quarter" idx="12"/>
          </p:nvPr>
        </p:nvSpPr>
        <p:spPr/>
        <p:txBody>
          <a:bodyPr/>
          <a:lstStyle/>
          <a:p>
            <a:fld id="{7F5AC784-6E71-44ED-A87F-9F98A687C76E}" type="slidenum">
              <a:rPr lang="sv-SE" smtClean="0"/>
              <a:t>‹#›</a:t>
            </a:fld>
            <a:endParaRPr lang="sv-SE"/>
          </a:p>
        </p:txBody>
      </p:sp>
    </p:spTree>
    <p:extLst>
      <p:ext uri="{BB962C8B-B14F-4D97-AF65-F5344CB8AC3E}">
        <p14:creationId xmlns:p14="http://schemas.microsoft.com/office/powerpoint/2010/main" val="23014037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81BB4DC9-4158-62EA-D72C-A2961A6E044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8D66A75B-D8C8-65A1-B615-AC27BA2E46A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01E8F9B8-76B8-0EFD-4836-288E961635E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930BE9D-15DD-4273-849A-4110ED3D95E9}" type="datetimeFigureOut">
              <a:rPr lang="sv-SE" smtClean="0"/>
              <a:t>2025-04-10</a:t>
            </a:fld>
            <a:endParaRPr lang="sv-SE"/>
          </a:p>
        </p:txBody>
      </p:sp>
      <p:sp>
        <p:nvSpPr>
          <p:cNvPr id="5" name="Platshållare för sidfot 4">
            <a:extLst>
              <a:ext uri="{FF2B5EF4-FFF2-40B4-BE49-F238E27FC236}">
                <a16:creationId xmlns:a16="http://schemas.microsoft.com/office/drawing/2014/main" id="{70525E99-751B-BC90-8FAB-0C1C0EBB0AC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sv-SE"/>
          </a:p>
        </p:txBody>
      </p:sp>
      <p:sp>
        <p:nvSpPr>
          <p:cNvPr id="6" name="Platshållare för bildnummer 5">
            <a:extLst>
              <a:ext uri="{FF2B5EF4-FFF2-40B4-BE49-F238E27FC236}">
                <a16:creationId xmlns:a16="http://schemas.microsoft.com/office/drawing/2014/main" id="{D289EE40-8F36-4293-85D4-B00E8E89BF4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F5AC784-6E71-44ED-A87F-9F98A687C76E}" type="slidenum">
              <a:rPr lang="sv-SE" smtClean="0"/>
              <a:t>‹#›</a:t>
            </a:fld>
            <a:endParaRPr lang="sv-SE"/>
          </a:p>
        </p:txBody>
      </p:sp>
    </p:spTree>
    <p:extLst>
      <p:ext uri="{BB962C8B-B14F-4D97-AF65-F5344CB8AC3E}">
        <p14:creationId xmlns:p14="http://schemas.microsoft.com/office/powerpoint/2010/main" val="6657310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http://www.t&#228;nkag&#246;raeffekten.se/"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15.png"/><Relationship Id="rId5" Type="http://schemas.openxmlformats.org/officeDocument/2006/relationships/image" Target="../media/image13.png"/><Relationship Id="rId4" Type="http://schemas.openxmlformats.org/officeDocument/2006/relationships/image" Target="../media/image12.sv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8.sv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8.svg"/></Relationships>
</file>

<file path=ppt/slides/_rels/slide18.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image" Target="../media/image18.jpg"/><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18.xml"/><Relationship Id="rId16" Type="http://schemas.openxmlformats.org/officeDocument/2006/relationships/image" Target="../media/image4.svg"/><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image" Target="../media/image3.png"/><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image" Target="../media/image19.jpe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2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20.png"/><Relationship Id="rId7"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26.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9.png"/><Relationship Id="rId7"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10.svg"/></Relationships>
</file>

<file path=ppt/slides/_rels/slide27.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9.png"/><Relationship Id="rId7" Type="http://schemas.openxmlformats.org/officeDocument/2006/relationships/image" Target="../media/image7.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10.sv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2.sv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31.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9.png"/><Relationship Id="rId7" Type="http://schemas.openxmlformats.org/officeDocument/2006/relationships/image" Target="../media/image7.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10.svg"/></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1.xml"/><Relationship Id="rId1" Type="http://schemas.openxmlformats.org/officeDocument/2006/relationships/slideLayout" Target="../slideLayouts/slideLayout6.xml"/><Relationship Id="rId6" Type="http://schemas.openxmlformats.org/officeDocument/2006/relationships/image" Target="../media/image21.png"/><Relationship Id="rId5" Type="http://schemas.openxmlformats.org/officeDocument/2006/relationships/image" Target="../media/image4.svg"/><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3" Type="http://schemas.openxmlformats.org/officeDocument/2006/relationships/hyperlink" Target="https://www.youtube.com/@KlasFj%C3%A4rstedt/playlists"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12.svg"/><Relationship Id="rId4" Type="http://schemas.openxmlformats.org/officeDocument/2006/relationships/image" Target="../media/image11.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sv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2.sv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2.sv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0D7B6173-1D58-48E2-83CF-37350F315F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9" name="Rectangle 18">
            <a:extLst>
              <a:ext uri="{FF2B5EF4-FFF2-40B4-BE49-F238E27FC236}">
                <a16:creationId xmlns:a16="http://schemas.microsoft.com/office/drawing/2014/main" id="{BE149CDF-5DAC-4860-A285-9492CF2090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21" name="Picture 20">
            <a:extLst>
              <a:ext uri="{FF2B5EF4-FFF2-40B4-BE49-F238E27FC236}">
                <a16:creationId xmlns:a16="http://schemas.microsoft.com/office/drawing/2014/main" id="{B0DAC8FB-A162-44E3-A606-C855A03A5B0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952" cy="6862380"/>
          </a:xfrm>
          <a:prstGeom prst="rect">
            <a:avLst/>
          </a:prstGeom>
        </p:spPr>
      </p:pic>
      <p:sp>
        <p:nvSpPr>
          <p:cNvPr id="23" name="Rectangle 22">
            <a:extLst>
              <a:ext uri="{FF2B5EF4-FFF2-40B4-BE49-F238E27FC236}">
                <a16:creationId xmlns:a16="http://schemas.microsoft.com/office/drawing/2014/main" id="{21BDEC81-16A7-4451-B893-C15000083B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5" name="Rectangle 24">
            <a:extLst>
              <a:ext uri="{FF2B5EF4-FFF2-40B4-BE49-F238E27FC236}">
                <a16:creationId xmlns:a16="http://schemas.microsoft.com/office/drawing/2014/main" id="{26A515A1-4D80-430E-BE0A-71A290516A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8542" y="729175"/>
            <a:ext cx="11099352" cy="5399650"/>
          </a:xfrm>
          <a:prstGeom prst="rect">
            <a:avLst/>
          </a:prstGeom>
          <a:solidFill>
            <a:schemeClr val="bg1"/>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w="22225">
                <a:solidFill>
                  <a:srgbClr val="E97132"/>
                </a:solidFill>
                <a:prstDash val="solid"/>
              </a:ln>
              <a:solidFill>
                <a:srgbClr val="E97132">
                  <a:lumMod val="40000"/>
                  <a:lumOff val="60000"/>
                </a:srgbClr>
              </a:solidFill>
              <a:effectLst/>
              <a:uLnTx/>
              <a:uFillTx/>
              <a:latin typeface="Aptos" panose="02110004020202020204"/>
              <a:ea typeface="+mn-ea"/>
              <a:cs typeface="+mn-cs"/>
            </a:endParaRPr>
          </a:p>
        </p:txBody>
      </p:sp>
      <p:sp>
        <p:nvSpPr>
          <p:cNvPr id="2" name="Rubrik 1">
            <a:extLst>
              <a:ext uri="{FF2B5EF4-FFF2-40B4-BE49-F238E27FC236}">
                <a16:creationId xmlns:a16="http://schemas.microsoft.com/office/drawing/2014/main" id="{19E22773-25B2-593C-DE4A-F2DDB4F89FC1}"/>
              </a:ext>
            </a:extLst>
          </p:cNvPr>
          <p:cNvSpPr>
            <a:spLocks noGrp="1"/>
          </p:cNvSpPr>
          <p:nvPr>
            <p:ph type="title"/>
          </p:nvPr>
        </p:nvSpPr>
        <p:spPr>
          <a:xfrm>
            <a:off x="1191966" y="905011"/>
            <a:ext cx="3629555" cy="1889135"/>
          </a:xfrm>
        </p:spPr>
        <p:txBody>
          <a:bodyPr anchor="b">
            <a:normAutofit/>
          </a:bodyPr>
          <a:lstStyle/>
          <a:p>
            <a:r>
              <a:rPr lang="sv-SE" sz="4800" dirty="0"/>
              <a:t>Teamwork-triangeln </a:t>
            </a:r>
          </a:p>
        </p:txBody>
      </p:sp>
      <p:sp>
        <p:nvSpPr>
          <p:cNvPr id="3" name="Platshållare för innehåll 2">
            <a:extLst>
              <a:ext uri="{FF2B5EF4-FFF2-40B4-BE49-F238E27FC236}">
                <a16:creationId xmlns:a16="http://schemas.microsoft.com/office/drawing/2014/main" id="{09450E9C-82B0-A872-7619-92655FD164B1}"/>
              </a:ext>
            </a:extLst>
          </p:cNvPr>
          <p:cNvSpPr>
            <a:spLocks noGrp="1"/>
          </p:cNvSpPr>
          <p:nvPr>
            <p:ph idx="1"/>
          </p:nvPr>
        </p:nvSpPr>
        <p:spPr>
          <a:xfrm>
            <a:off x="1191966" y="2965592"/>
            <a:ext cx="3629555" cy="2987397"/>
          </a:xfrm>
        </p:spPr>
        <p:txBody>
          <a:bodyPr>
            <a:normAutofit/>
          </a:bodyPr>
          <a:lstStyle/>
          <a:p>
            <a:r>
              <a:rPr lang="sv-SE" sz="1800"/>
              <a:t>Från grupp till team</a:t>
            </a:r>
          </a:p>
          <a:p>
            <a:r>
              <a:rPr lang="sv-SE" sz="1800">
                <a:hlinkClick r:id="rId4"/>
              </a:rPr>
              <a:t>www.tänkagöraeffekten.se</a:t>
            </a:r>
            <a:r>
              <a:rPr lang="sv-SE" sz="1800"/>
              <a:t> </a:t>
            </a:r>
          </a:p>
        </p:txBody>
      </p:sp>
      <p:pic>
        <p:nvPicPr>
          <p:cNvPr id="4" name="Bildobjekt 3">
            <a:extLst>
              <a:ext uri="{FF2B5EF4-FFF2-40B4-BE49-F238E27FC236}">
                <a16:creationId xmlns:a16="http://schemas.microsoft.com/office/drawing/2014/main" id="{DA3C6128-2EE8-98FF-3368-FFEA93AC185C}"/>
              </a:ext>
            </a:extLst>
          </p:cNvPr>
          <p:cNvPicPr/>
          <p:nvPr/>
        </p:nvPicPr>
        <p:blipFill>
          <a:blip r:embed="rId5"/>
          <a:stretch>
            <a:fillRect/>
          </a:stretch>
        </p:blipFill>
        <p:spPr>
          <a:xfrm>
            <a:off x="5359151" y="997022"/>
            <a:ext cx="6107166" cy="4855196"/>
          </a:xfrm>
          <a:prstGeom prst="rect">
            <a:avLst/>
          </a:prstGeom>
        </p:spPr>
      </p:pic>
    </p:spTree>
    <p:extLst>
      <p:ext uri="{BB962C8B-B14F-4D97-AF65-F5344CB8AC3E}">
        <p14:creationId xmlns:p14="http://schemas.microsoft.com/office/powerpoint/2010/main" val="21025889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2" name="Freeform: Shape 11">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Rubrik 1">
            <a:extLst>
              <a:ext uri="{FF2B5EF4-FFF2-40B4-BE49-F238E27FC236}">
                <a16:creationId xmlns:a16="http://schemas.microsoft.com/office/drawing/2014/main" id="{B561826A-4165-0A0A-CA07-BD0568093AD4}"/>
              </a:ext>
            </a:extLst>
          </p:cNvPr>
          <p:cNvSpPr>
            <a:spLocks noGrp="1"/>
          </p:cNvSpPr>
          <p:nvPr>
            <p:ph type="ctrTitle"/>
          </p:nvPr>
        </p:nvSpPr>
        <p:spPr>
          <a:xfrm>
            <a:off x="686834" y="1153572"/>
            <a:ext cx="3200400" cy="4461163"/>
          </a:xfrm>
        </p:spPr>
        <p:txBody>
          <a:bodyPr vert="horz" lIns="91440" tIns="45720" rIns="91440" bIns="45720" rtlCol="0" anchor="ctr">
            <a:normAutofit/>
          </a:bodyPr>
          <a:lstStyle/>
          <a:p>
            <a:pPr algn="l"/>
            <a:r>
              <a:rPr lang="en-US" sz="4400" kern="1200" dirty="0">
                <a:solidFill>
                  <a:srgbClr val="FFFFFF"/>
                </a:solidFill>
                <a:latin typeface="+mj-lt"/>
                <a:ea typeface="+mj-ea"/>
                <a:cs typeface="+mj-cs"/>
              </a:rPr>
              <a:t>WS 3 – </a:t>
            </a:r>
            <a:r>
              <a:rPr lang="en-US" sz="4400" kern="1200" dirty="0" err="1">
                <a:solidFill>
                  <a:srgbClr val="FFFFFF"/>
                </a:solidFill>
                <a:latin typeface="+mj-lt"/>
                <a:ea typeface="+mj-ea"/>
                <a:cs typeface="+mj-cs"/>
              </a:rPr>
              <a:t>Psykologisk</a:t>
            </a:r>
            <a:r>
              <a:rPr lang="en-US" sz="4400" kern="1200" dirty="0">
                <a:solidFill>
                  <a:srgbClr val="FFFFFF"/>
                </a:solidFill>
                <a:latin typeface="+mj-lt"/>
                <a:ea typeface="+mj-ea"/>
                <a:cs typeface="+mj-cs"/>
              </a:rPr>
              <a:t> </a:t>
            </a:r>
            <a:r>
              <a:rPr lang="en-US" sz="4400" kern="1200" dirty="0" err="1">
                <a:solidFill>
                  <a:srgbClr val="FFFFFF"/>
                </a:solidFill>
                <a:latin typeface="+mj-lt"/>
                <a:ea typeface="+mj-ea"/>
                <a:cs typeface="+mj-cs"/>
              </a:rPr>
              <a:t>trygghet</a:t>
            </a:r>
            <a:endParaRPr lang="en-US" sz="4400" kern="1200" dirty="0">
              <a:solidFill>
                <a:srgbClr val="FFFFFF"/>
              </a:solidFill>
              <a:latin typeface="+mj-lt"/>
              <a:ea typeface="+mj-ea"/>
              <a:cs typeface="+mj-cs"/>
            </a:endParaRPr>
          </a:p>
        </p:txBody>
      </p:sp>
      <p:sp>
        <p:nvSpPr>
          <p:cNvPr id="14" name="Arc 13">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4" name="textruta 3">
            <a:extLst>
              <a:ext uri="{FF2B5EF4-FFF2-40B4-BE49-F238E27FC236}">
                <a16:creationId xmlns:a16="http://schemas.microsoft.com/office/drawing/2014/main" id="{6B041E5A-78DD-16DE-BA0D-79372C2498C2}"/>
              </a:ext>
            </a:extLst>
          </p:cNvPr>
          <p:cNvSpPr txBox="1">
            <a:spLocks noGrp="1" noRot="1" noMove="1" noResize="1" noEditPoints="1" noAdjustHandles="1" noChangeArrowheads="1" noChangeShapeType="1"/>
          </p:cNvSpPr>
          <p:nvPr/>
        </p:nvSpPr>
        <p:spPr>
          <a:xfrm>
            <a:off x="4447308" y="591344"/>
            <a:ext cx="6906491" cy="5585619"/>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ts val="0"/>
              </a:spcBef>
              <a:spcAft>
                <a:spcPts val="800"/>
              </a:spcAft>
              <a:buClrTx/>
              <a:buSzTx/>
              <a:buFontTx/>
              <a:buNone/>
              <a:tabLst>
                <a:tab pos="3395345" algn="l"/>
              </a:tabLst>
              <a:defRPr/>
            </a:pPr>
            <a:r>
              <a:rPr kumimoji="0" lang="sv-SE" sz="1800" b="0" i="1" u="none" strike="noStrike" kern="1200" cap="none" spc="0" normalizeH="0" baseline="0" noProof="0" dirty="0">
                <a:ln>
                  <a:noFill/>
                </a:ln>
                <a:solidFill>
                  <a:prstClr val="black"/>
                </a:solidFill>
                <a:effectLst/>
                <a:uLnTx/>
                <a:uFillTx/>
                <a:latin typeface="Aptos" panose="02110004020202020204"/>
                <a:ea typeface="+mn-ea"/>
                <a:cs typeface="+mn-cs"/>
              </a:rPr>
              <a:t>För företag som står inför förhållanden som präglas av instabilitet, osäkerhet, komplexitet och tvetydighet (VUCA) är psykologisk trygghet direkt kopplad till resultatet. Det beror på att anställdas observationer, frågor, idéer och farhågor kan ge viktig information om vad som händer på marknaden och inom organisationen.</a:t>
            </a:r>
          </a:p>
          <a:p>
            <a:pPr marL="0" marR="0" lvl="0" indent="0" algn="l" defTabSz="914400" rtl="0" eaLnBrk="1" fontAlgn="auto" latinLnBrk="0" hangingPunct="1">
              <a:lnSpc>
                <a:spcPct val="90000"/>
              </a:lnSpc>
              <a:spcBef>
                <a:spcPts val="0"/>
              </a:spcBef>
              <a:spcAft>
                <a:spcPts val="800"/>
              </a:spcAft>
              <a:buClrTx/>
              <a:buSzTx/>
              <a:buFontTx/>
              <a:buNone/>
              <a:tabLst>
                <a:tab pos="3395345" algn="l"/>
              </a:tabLst>
              <a:defRPr/>
            </a:pPr>
            <a:r>
              <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rPr>
              <a:t>Amy C Edmondson </a:t>
            </a:r>
          </a:p>
        </p:txBody>
      </p:sp>
    </p:spTree>
    <p:extLst>
      <p:ext uri="{BB962C8B-B14F-4D97-AF65-F5344CB8AC3E}">
        <p14:creationId xmlns:p14="http://schemas.microsoft.com/office/powerpoint/2010/main" val="5592913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0E3B2D-A854-FC5D-3634-9E8A5CC15D41}"/>
            </a:ext>
          </a:extLst>
        </p:cNvPr>
        <p:cNvGrpSpPr/>
        <p:nvPr/>
      </p:nvGrpSpPr>
      <p:grpSpPr>
        <a:xfrm>
          <a:off x="0" y="0"/>
          <a:ext cx="0" cy="0"/>
          <a:chOff x="0" y="0"/>
          <a:chExt cx="0" cy="0"/>
        </a:xfrm>
      </p:grpSpPr>
      <p:pic>
        <p:nvPicPr>
          <p:cNvPr id="4" name="Bild 3" descr="Information kontur">
            <a:extLst>
              <a:ext uri="{FF2B5EF4-FFF2-40B4-BE49-F238E27FC236}">
                <a16:creationId xmlns:a16="http://schemas.microsoft.com/office/drawing/2014/main" id="{BE4853A9-83FB-52A3-BC88-7B19F8BF9DE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696850" y="0"/>
            <a:ext cx="495150" cy="495150"/>
          </a:xfrm>
          <a:prstGeom prst="rect">
            <a:avLst/>
          </a:prstGeom>
        </p:spPr>
      </p:pic>
      <p:pic>
        <p:nvPicPr>
          <p:cNvPr id="3" name="Bildobjekt 2">
            <a:extLst>
              <a:ext uri="{FF2B5EF4-FFF2-40B4-BE49-F238E27FC236}">
                <a16:creationId xmlns:a16="http://schemas.microsoft.com/office/drawing/2014/main" id="{E6A08B15-EF9E-59C7-0E5A-FFFD21F98AD0}"/>
              </a:ext>
            </a:extLst>
          </p:cNvPr>
          <p:cNvPicPr>
            <a:picLocks noChangeAspect="1"/>
          </p:cNvPicPr>
          <p:nvPr/>
        </p:nvPicPr>
        <p:blipFill>
          <a:blip r:embed="rId5"/>
          <a:stretch>
            <a:fillRect/>
          </a:stretch>
        </p:blipFill>
        <p:spPr>
          <a:xfrm>
            <a:off x="7843720" y="1977418"/>
            <a:ext cx="2371949" cy="3735820"/>
          </a:xfrm>
          <a:prstGeom prst="rect">
            <a:avLst/>
          </a:prstGeom>
        </p:spPr>
      </p:pic>
      <p:sp>
        <p:nvSpPr>
          <p:cNvPr id="5" name="Rubrik 4">
            <a:extLst>
              <a:ext uri="{FF2B5EF4-FFF2-40B4-BE49-F238E27FC236}">
                <a16:creationId xmlns:a16="http://schemas.microsoft.com/office/drawing/2014/main" id="{6FA149AA-B62A-0F7A-3A96-720803D009BD}"/>
              </a:ext>
            </a:extLst>
          </p:cNvPr>
          <p:cNvSpPr>
            <a:spLocks noGrp="1"/>
          </p:cNvSpPr>
          <p:nvPr>
            <p:ph type="title"/>
          </p:nvPr>
        </p:nvSpPr>
        <p:spPr/>
        <p:txBody>
          <a:bodyPr/>
          <a:lstStyle/>
          <a:p>
            <a:r>
              <a:rPr lang="sv-SE" dirty="0" err="1"/>
              <a:t>Scope</a:t>
            </a:r>
            <a:endParaRPr lang="sv-SE" dirty="0"/>
          </a:p>
        </p:txBody>
      </p:sp>
      <p:sp>
        <p:nvSpPr>
          <p:cNvPr id="8" name="textruta 7">
            <a:extLst>
              <a:ext uri="{FF2B5EF4-FFF2-40B4-BE49-F238E27FC236}">
                <a16:creationId xmlns:a16="http://schemas.microsoft.com/office/drawing/2014/main" id="{48F98601-E667-64B4-CD17-EC7F5038E45F}"/>
              </a:ext>
            </a:extLst>
          </p:cNvPr>
          <p:cNvSpPr txBox="1"/>
          <p:nvPr/>
        </p:nvSpPr>
        <p:spPr>
          <a:xfrm>
            <a:off x="7744691" y="5867926"/>
            <a:ext cx="2806078" cy="369332"/>
          </a:xfrm>
          <a:prstGeom prst="rect">
            <a:avLst/>
          </a:prstGeom>
          <a:noFill/>
        </p:spPr>
        <p:txBody>
          <a:bodyPr wrap="square">
            <a:spAutoFit/>
          </a:bodyPr>
          <a:lstStyle/>
          <a:p>
            <a:r>
              <a:rPr lang="sv-SE" dirty="0"/>
              <a:t>Att läsa innan: kapitel 17</a:t>
            </a:r>
          </a:p>
        </p:txBody>
      </p:sp>
      <p:pic>
        <p:nvPicPr>
          <p:cNvPr id="7" name="Bildobjekt 6">
            <a:extLst>
              <a:ext uri="{FF2B5EF4-FFF2-40B4-BE49-F238E27FC236}">
                <a16:creationId xmlns:a16="http://schemas.microsoft.com/office/drawing/2014/main" id="{91286EAF-9278-B8DF-5889-8D57E2A49906}"/>
              </a:ext>
            </a:extLst>
          </p:cNvPr>
          <p:cNvPicPr>
            <a:picLocks noChangeAspect="1"/>
          </p:cNvPicPr>
          <p:nvPr/>
        </p:nvPicPr>
        <p:blipFill>
          <a:blip r:embed="rId6"/>
          <a:stretch>
            <a:fillRect/>
          </a:stretch>
        </p:blipFill>
        <p:spPr>
          <a:xfrm>
            <a:off x="1976331" y="1862815"/>
            <a:ext cx="4536127" cy="4374443"/>
          </a:xfrm>
          <a:prstGeom prst="rect">
            <a:avLst/>
          </a:prstGeom>
        </p:spPr>
      </p:pic>
    </p:spTree>
    <p:extLst>
      <p:ext uri="{BB962C8B-B14F-4D97-AF65-F5344CB8AC3E}">
        <p14:creationId xmlns:p14="http://schemas.microsoft.com/office/powerpoint/2010/main" val="39978794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71EA520-66E3-46F5-FCFD-CE91877E751D}"/>
              </a:ext>
            </a:extLst>
          </p:cNvPr>
          <p:cNvSpPr>
            <a:spLocks noGrp="1"/>
          </p:cNvSpPr>
          <p:nvPr>
            <p:ph type="title"/>
          </p:nvPr>
        </p:nvSpPr>
        <p:spPr/>
        <p:txBody>
          <a:bodyPr/>
          <a:lstStyle/>
          <a:p>
            <a:r>
              <a:rPr lang="sv-SE" dirty="0"/>
              <a:t>Agenda – Workshop 3</a:t>
            </a:r>
          </a:p>
        </p:txBody>
      </p:sp>
      <p:sp>
        <p:nvSpPr>
          <p:cNvPr id="3" name="Platshållare för innehåll 2">
            <a:extLst>
              <a:ext uri="{FF2B5EF4-FFF2-40B4-BE49-F238E27FC236}">
                <a16:creationId xmlns:a16="http://schemas.microsoft.com/office/drawing/2014/main" id="{2B30C8ED-F7C9-3097-3C6A-1845CA59D39E}"/>
              </a:ext>
            </a:extLst>
          </p:cNvPr>
          <p:cNvSpPr>
            <a:spLocks noGrp="1"/>
          </p:cNvSpPr>
          <p:nvPr>
            <p:ph idx="1"/>
          </p:nvPr>
        </p:nvSpPr>
        <p:spPr/>
        <p:txBody>
          <a:bodyPr>
            <a:normAutofit/>
          </a:bodyPr>
          <a:lstStyle/>
          <a:p>
            <a:r>
              <a:rPr lang="sv-SE" dirty="0"/>
              <a:t>Incheckning – (5 min)</a:t>
            </a:r>
          </a:p>
          <a:p>
            <a:r>
              <a:rPr lang="sv-SE" dirty="0"/>
              <a:t>Tillbakablick WS 2 – (15 min)</a:t>
            </a:r>
          </a:p>
          <a:p>
            <a:r>
              <a:rPr lang="sv-SE" dirty="0"/>
              <a:t>Teori – (20 min)</a:t>
            </a:r>
          </a:p>
          <a:p>
            <a:r>
              <a:rPr lang="sv-SE" dirty="0"/>
              <a:t>Vad innebär Psykologisk trygghet för er? – (20 min)</a:t>
            </a:r>
          </a:p>
          <a:p>
            <a:r>
              <a:rPr lang="sv-SE" dirty="0"/>
              <a:t>Paus – (10 min)</a:t>
            </a:r>
          </a:p>
          <a:p>
            <a:r>
              <a:rPr lang="sv-SE" dirty="0"/>
              <a:t>Fortsätt med Team canvas – (30 min)</a:t>
            </a:r>
          </a:p>
          <a:p>
            <a:r>
              <a:rPr lang="sv-SE" dirty="0"/>
              <a:t>Summering och reflektion  –  (20 min)</a:t>
            </a:r>
          </a:p>
        </p:txBody>
      </p:sp>
      <p:pic>
        <p:nvPicPr>
          <p:cNvPr id="4" name="Bild 3" descr="Klassrum kontur">
            <a:extLst>
              <a:ext uri="{FF2B5EF4-FFF2-40B4-BE49-F238E27FC236}">
                <a16:creationId xmlns:a16="http://schemas.microsoft.com/office/drawing/2014/main" id="{350E4470-0070-9592-B567-F011836BC72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277600" y="0"/>
            <a:ext cx="914400" cy="914400"/>
          </a:xfrm>
          <a:prstGeom prst="rect">
            <a:avLst/>
          </a:prstGeom>
        </p:spPr>
      </p:pic>
    </p:spTree>
    <p:extLst>
      <p:ext uri="{BB962C8B-B14F-4D97-AF65-F5344CB8AC3E}">
        <p14:creationId xmlns:p14="http://schemas.microsoft.com/office/powerpoint/2010/main" val="19523928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4DF866E-0D46-68DF-927D-9AB0C2E1D613}"/>
              </a:ext>
            </a:extLst>
          </p:cNvPr>
          <p:cNvSpPr>
            <a:spLocks noGrp="1"/>
          </p:cNvSpPr>
          <p:nvPr>
            <p:ph type="title"/>
          </p:nvPr>
        </p:nvSpPr>
        <p:spPr/>
        <p:txBody>
          <a:bodyPr/>
          <a:lstStyle/>
          <a:p>
            <a:r>
              <a:rPr lang="sv-SE" dirty="0"/>
              <a:t>Mål med workshopen </a:t>
            </a:r>
          </a:p>
        </p:txBody>
      </p:sp>
      <p:sp>
        <p:nvSpPr>
          <p:cNvPr id="3" name="Platshållare för innehåll 2">
            <a:extLst>
              <a:ext uri="{FF2B5EF4-FFF2-40B4-BE49-F238E27FC236}">
                <a16:creationId xmlns:a16="http://schemas.microsoft.com/office/drawing/2014/main" id="{8A204B2A-6FCA-535E-4682-379F0DE80965}"/>
              </a:ext>
            </a:extLst>
          </p:cNvPr>
          <p:cNvSpPr>
            <a:spLocks noGrp="1"/>
          </p:cNvSpPr>
          <p:nvPr>
            <p:ph idx="1"/>
          </p:nvPr>
        </p:nvSpPr>
        <p:spPr/>
        <p:txBody>
          <a:bodyPr/>
          <a:lstStyle/>
          <a:p>
            <a:r>
              <a:rPr lang="sv-SE" dirty="0"/>
              <a:t>Syftet med den här workshopen är att förstå hur psykologisk trygghet påverkar teamet </a:t>
            </a:r>
          </a:p>
          <a:p>
            <a:r>
              <a:rPr lang="sv-SE" dirty="0"/>
              <a:t>Målet är att ni fortsätter beskriva ert team med hjälp av att fylla i en Team canvas</a:t>
            </a:r>
            <a:endParaRPr lang="sv-SE" sz="28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4" name="Bild 3" descr="Klassrum kontur">
            <a:extLst>
              <a:ext uri="{FF2B5EF4-FFF2-40B4-BE49-F238E27FC236}">
                <a16:creationId xmlns:a16="http://schemas.microsoft.com/office/drawing/2014/main" id="{FCE75973-26B3-7CDD-CFE3-E03F7306D4A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277600" y="0"/>
            <a:ext cx="914400" cy="914400"/>
          </a:xfrm>
          <a:prstGeom prst="rect">
            <a:avLst/>
          </a:prstGeom>
        </p:spPr>
      </p:pic>
    </p:spTree>
    <p:extLst>
      <p:ext uri="{BB962C8B-B14F-4D97-AF65-F5344CB8AC3E}">
        <p14:creationId xmlns:p14="http://schemas.microsoft.com/office/powerpoint/2010/main" val="31154259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A3360B4-52C6-2ED2-2ECF-B8AE66A7CA96}"/>
              </a:ext>
            </a:extLst>
          </p:cNvPr>
          <p:cNvSpPr>
            <a:spLocks noGrp="1"/>
          </p:cNvSpPr>
          <p:nvPr>
            <p:ph type="title"/>
          </p:nvPr>
        </p:nvSpPr>
        <p:spPr/>
        <p:txBody>
          <a:bodyPr/>
          <a:lstStyle/>
          <a:p>
            <a:r>
              <a:rPr lang="sv-SE" dirty="0"/>
              <a:t>Incheckning </a:t>
            </a:r>
          </a:p>
        </p:txBody>
      </p:sp>
      <p:sp>
        <p:nvSpPr>
          <p:cNvPr id="3" name="Platshållare för innehåll 2">
            <a:extLst>
              <a:ext uri="{FF2B5EF4-FFF2-40B4-BE49-F238E27FC236}">
                <a16:creationId xmlns:a16="http://schemas.microsoft.com/office/drawing/2014/main" id="{F7193A99-2A7C-59AC-11B5-41D3432A2913}"/>
              </a:ext>
            </a:extLst>
          </p:cNvPr>
          <p:cNvSpPr>
            <a:spLocks noGrp="1"/>
          </p:cNvSpPr>
          <p:nvPr>
            <p:ph idx="1"/>
          </p:nvPr>
        </p:nvSpPr>
        <p:spPr/>
        <p:txBody>
          <a:bodyPr/>
          <a:lstStyle/>
          <a:p>
            <a:r>
              <a:rPr lang="sv-SE" dirty="0"/>
              <a:t>Dina förväntningar i ett par ord …</a:t>
            </a:r>
          </a:p>
          <a:p>
            <a:endParaRPr lang="sv-SE" dirty="0"/>
          </a:p>
        </p:txBody>
      </p:sp>
      <p:pic>
        <p:nvPicPr>
          <p:cNvPr id="5" name="Bild 4" descr="Tanke kontur">
            <a:extLst>
              <a:ext uri="{FF2B5EF4-FFF2-40B4-BE49-F238E27FC236}">
                <a16:creationId xmlns:a16="http://schemas.microsoft.com/office/drawing/2014/main" id="{EC92A749-53C7-B752-0E0F-F1430DC2BBD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686475" y="44405"/>
            <a:ext cx="569050" cy="569050"/>
          </a:xfrm>
          <a:prstGeom prst="rect">
            <a:avLst/>
          </a:prstGeom>
        </p:spPr>
      </p:pic>
      <p:pic>
        <p:nvPicPr>
          <p:cNvPr id="6" name="Bild 5" descr="Chatt kontur">
            <a:extLst>
              <a:ext uri="{FF2B5EF4-FFF2-40B4-BE49-F238E27FC236}">
                <a16:creationId xmlns:a16="http://schemas.microsoft.com/office/drawing/2014/main" id="{93C38DE9-9CF6-5656-A22E-F70ED52C5C8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304914" y="-67971"/>
            <a:ext cx="815622" cy="815622"/>
          </a:xfrm>
          <a:prstGeom prst="rect">
            <a:avLst/>
          </a:prstGeom>
        </p:spPr>
      </p:pic>
    </p:spTree>
    <p:extLst>
      <p:ext uri="{BB962C8B-B14F-4D97-AF65-F5344CB8AC3E}">
        <p14:creationId xmlns:p14="http://schemas.microsoft.com/office/powerpoint/2010/main" val="22891397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843F184-71BC-C8A3-9722-8913D12DE14E}"/>
              </a:ext>
            </a:extLst>
          </p:cNvPr>
          <p:cNvSpPr>
            <a:spLocks noGrp="1"/>
          </p:cNvSpPr>
          <p:nvPr>
            <p:ph type="title"/>
          </p:nvPr>
        </p:nvSpPr>
        <p:spPr/>
        <p:txBody>
          <a:bodyPr/>
          <a:lstStyle/>
          <a:p>
            <a:r>
              <a:rPr lang="sv-SE" dirty="0"/>
              <a:t>Hur gick det senast?</a:t>
            </a:r>
          </a:p>
        </p:txBody>
      </p:sp>
      <p:pic>
        <p:nvPicPr>
          <p:cNvPr id="5" name="Bild 4" descr="Chatt kontur">
            <a:extLst>
              <a:ext uri="{FF2B5EF4-FFF2-40B4-BE49-F238E27FC236}">
                <a16:creationId xmlns:a16="http://schemas.microsoft.com/office/drawing/2014/main" id="{7D9BC550-5A17-608C-951F-F9B995C3F53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459911" y="-106018"/>
            <a:ext cx="724148" cy="724148"/>
          </a:xfrm>
          <a:prstGeom prst="rect">
            <a:avLst/>
          </a:prstGeom>
        </p:spPr>
      </p:pic>
      <p:pic>
        <p:nvPicPr>
          <p:cNvPr id="7" name="Bildobjekt 6">
            <a:extLst>
              <a:ext uri="{FF2B5EF4-FFF2-40B4-BE49-F238E27FC236}">
                <a16:creationId xmlns:a16="http://schemas.microsoft.com/office/drawing/2014/main" id="{4CD5463D-F308-CC2D-87F7-CA61CA82216C}"/>
              </a:ext>
            </a:extLst>
          </p:cNvPr>
          <p:cNvPicPr>
            <a:picLocks noChangeAspect="1"/>
          </p:cNvPicPr>
          <p:nvPr/>
        </p:nvPicPr>
        <p:blipFill>
          <a:blip r:embed="rId5"/>
          <a:stretch>
            <a:fillRect/>
          </a:stretch>
        </p:blipFill>
        <p:spPr>
          <a:xfrm>
            <a:off x="1433126" y="2259254"/>
            <a:ext cx="3207454" cy="3519820"/>
          </a:xfrm>
          <a:prstGeom prst="rect">
            <a:avLst/>
          </a:prstGeom>
        </p:spPr>
      </p:pic>
      <p:pic>
        <p:nvPicPr>
          <p:cNvPr id="6" name="Bildobjekt 5">
            <a:extLst>
              <a:ext uri="{FF2B5EF4-FFF2-40B4-BE49-F238E27FC236}">
                <a16:creationId xmlns:a16="http://schemas.microsoft.com/office/drawing/2014/main" id="{5DCEA62E-39A9-C590-9078-10213A583C69}"/>
              </a:ext>
            </a:extLst>
          </p:cNvPr>
          <p:cNvPicPr>
            <a:picLocks noChangeAspect="1"/>
          </p:cNvPicPr>
          <p:nvPr/>
        </p:nvPicPr>
        <p:blipFill>
          <a:blip r:embed="rId6"/>
          <a:stretch>
            <a:fillRect/>
          </a:stretch>
        </p:blipFill>
        <p:spPr>
          <a:xfrm>
            <a:off x="5795420" y="2549063"/>
            <a:ext cx="5664491" cy="2940201"/>
          </a:xfrm>
          <a:prstGeom prst="rect">
            <a:avLst/>
          </a:prstGeom>
        </p:spPr>
      </p:pic>
    </p:spTree>
    <p:extLst>
      <p:ext uri="{BB962C8B-B14F-4D97-AF65-F5344CB8AC3E}">
        <p14:creationId xmlns:p14="http://schemas.microsoft.com/office/powerpoint/2010/main" val="2654770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0C9035F-FF5C-79D5-4440-3BF227700223}"/>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E1BEB12-92AF-4445-98AD-4C7756E7C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2" name="Rectangle 11">
            <a:extLst>
              <a:ext uri="{FF2B5EF4-FFF2-40B4-BE49-F238E27FC236}">
                <a16:creationId xmlns:a16="http://schemas.microsoft.com/office/drawing/2014/main" id="{D0522C2C-7B5C-48A7-A969-03941E5D2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4"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69476" y="220196"/>
            <a:ext cx="9422524" cy="6637806"/>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6" name="Oval 15">
            <a:extLst>
              <a:ext uri="{FF2B5EF4-FFF2-40B4-BE49-F238E27FC236}">
                <a16:creationId xmlns:a16="http://schemas.microsoft.com/office/drawing/2014/main" id="{D6EE29F2-D77F-4BD0-A20B-334D316A1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09800" y="2099696"/>
            <a:ext cx="1942241" cy="188955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8" name="Arc 17">
            <a:extLst>
              <a:ext uri="{FF2B5EF4-FFF2-40B4-BE49-F238E27FC236}">
                <a16:creationId xmlns:a16="http://schemas.microsoft.com/office/drawing/2014/main" id="{22D09ED2-868F-42C6-866E-F92E0CEF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520172">
            <a:off x="1613162" y="1492572"/>
            <a:ext cx="2987899" cy="2987899"/>
          </a:xfrm>
          <a:prstGeom prst="arc">
            <a:avLst>
              <a:gd name="adj1" fmla="val 14455503"/>
              <a:gd name="adj2" fmla="val 227775"/>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 name="Rubrik 3">
            <a:extLst>
              <a:ext uri="{FF2B5EF4-FFF2-40B4-BE49-F238E27FC236}">
                <a16:creationId xmlns:a16="http://schemas.microsoft.com/office/drawing/2014/main" id="{6B59F2E8-47DB-18FF-F179-46F9EFB6F392}"/>
              </a:ext>
            </a:extLst>
          </p:cNvPr>
          <p:cNvSpPr>
            <a:spLocks noGrp="1"/>
          </p:cNvSpPr>
          <p:nvPr>
            <p:ph type="title"/>
          </p:nvPr>
        </p:nvSpPr>
        <p:spPr>
          <a:xfrm>
            <a:off x="4038600" y="1939159"/>
            <a:ext cx="7644627" cy="2751086"/>
          </a:xfrm>
        </p:spPr>
        <p:txBody>
          <a:bodyPr vert="horz" lIns="91440" tIns="45720" rIns="91440" bIns="45720" rtlCol="0" anchor="b">
            <a:normAutofit/>
          </a:bodyPr>
          <a:lstStyle/>
          <a:p>
            <a:pPr algn="r"/>
            <a:r>
              <a:rPr lang="en-US" kern="1200" dirty="0">
                <a:solidFill>
                  <a:schemeClr val="tx1"/>
                </a:solidFill>
                <a:latin typeface="+mj-lt"/>
                <a:ea typeface="+mj-ea"/>
                <a:cs typeface="+mj-cs"/>
              </a:rPr>
              <a:t>Teori</a:t>
            </a:r>
          </a:p>
        </p:txBody>
      </p:sp>
      <p:sp>
        <p:nvSpPr>
          <p:cNvPr id="5" name="Platshållare för text 4">
            <a:extLst>
              <a:ext uri="{FF2B5EF4-FFF2-40B4-BE49-F238E27FC236}">
                <a16:creationId xmlns:a16="http://schemas.microsoft.com/office/drawing/2014/main" id="{DF423325-1348-BCE3-79B3-EDABB8E66D30}"/>
              </a:ext>
            </a:extLst>
          </p:cNvPr>
          <p:cNvSpPr>
            <a:spLocks noGrp="1"/>
          </p:cNvSpPr>
          <p:nvPr>
            <p:ph type="body" idx="1"/>
          </p:nvPr>
        </p:nvSpPr>
        <p:spPr>
          <a:xfrm>
            <a:off x="4038600" y="4782320"/>
            <a:ext cx="7644627" cy="1329443"/>
          </a:xfrm>
        </p:spPr>
        <p:txBody>
          <a:bodyPr vert="horz" lIns="91440" tIns="45720" rIns="91440" bIns="45720" rtlCol="0">
            <a:normAutofit/>
          </a:bodyPr>
          <a:lstStyle/>
          <a:p>
            <a:pPr algn="r"/>
            <a:r>
              <a:rPr lang="en-US" dirty="0" err="1">
                <a:solidFill>
                  <a:schemeClr val="tx1"/>
                </a:solidFill>
              </a:rPr>
              <a:t>P</a:t>
            </a:r>
            <a:r>
              <a:rPr lang="en-US" kern="1200" dirty="0" err="1">
                <a:solidFill>
                  <a:schemeClr val="tx1"/>
                </a:solidFill>
                <a:latin typeface="+mn-lt"/>
                <a:ea typeface="+mn-ea"/>
                <a:cs typeface="+mn-cs"/>
              </a:rPr>
              <a:t>sykologisk</a:t>
            </a:r>
            <a:r>
              <a:rPr lang="en-US" kern="1200" dirty="0">
                <a:solidFill>
                  <a:schemeClr val="tx1"/>
                </a:solidFill>
                <a:latin typeface="+mn-lt"/>
                <a:ea typeface="+mn-ea"/>
                <a:cs typeface="+mn-cs"/>
              </a:rPr>
              <a:t> </a:t>
            </a:r>
            <a:r>
              <a:rPr lang="en-US" kern="1200" dirty="0" err="1">
                <a:solidFill>
                  <a:schemeClr val="tx1"/>
                </a:solidFill>
                <a:latin typeface="+mn-lt"/>
                <a:ea typeface="+mn-ea"/>
                <a:cs typeface="+mn-cs"/>
              </a:rPr>
              <a:t>trygghet</a:t>
            </a:r>
            <a:r>
              <a:rPr lang="en-US" kern="1200" dirty="0">
                <a:solidFill>
                  <a:schemeClr val="tx1"/>
                </a:solidFill>
                <a:latin typeface="+mn-lt"/>
                <a:ea typeface="+mn-ea"/>
                <a:cs typeface="+mn-cs"/>
              </a:rPr>
              <a:t> </a:t>
            </a:r>
          </a:p>
        </p:txBody>
      </p:sp>
    </p:spTree>
    <p:extLst>
      <p:ext uri="{BB962C8B-B14F-4D97-AF65-F5344CB8AC3E}">
        <p14:creationId xmlns:p14="http://schemas.microsoft.com/office/powerpoint/2010/main" val="42549784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BBB0A61-CE24-628B-FEEC-F1FCE1809E8B}"/>
              </a:ext>
            </a:extLst>
          </p:cNvPr>
          <p:cNvSpPr>
            <a:spLocks noGrp="1"/>
          </p:cNvSpPr>
          <p:nvPr>
            <p:ph type="title"/>
          </p:nvPr>
        </p:nvSpPr>
        <p:spPr/>
        <p:txBody>
          <a:bodyPr/>
          <a:lstStyle/>
          <a:p>
            <a:r>
              <a:rPr lang="sv-SE" dirty="0"/>
              <a:t>Definition av psykologisk trygghet </a:t>
            </a:r>
          </a:p>
        </p:txBody>
      </p:sp>
      <p:sp>
        <p:nvSpPr>
          <p:cNvPr id="5" name="textruta 4">
            <a:extLst>
              <a:ext uri="{FF2B5EF4-FFF2-40B4-BE49-F238E27FC236}">
                <a16:creationId xmlns:a16="http://schemas.microsoft.com/office/drawing/2014/main" id="{2E9CC6EF-2A05-4FB8-A7A7-B5C838829490}"/>
              </a:ext>
            </a:extLst>
          </p:cNvPr>
          <p:cNvSpPr txBox="1"/>
          <p:nvPr/>
        </p:nvSpPr>
        <p:spPr>
          <a:xfrm>
            <a:off x="2573791" y="2262474"/>
            <a:ext cx="7044417" cy="2923877"/>
          </a:xfrm>
          <a:prstGeom prst="rect">
            <a:avLst/>
          </a:prstGeom>
          <a:noFill/>
          <a:ln>
            <a:solidFill>
              <a:schemeClr val="bg2">
                <a:lumMod val="25000"/>
              </a:schemeClr>
            </a:solidFill>
          </a:ln>
        </p:spPr>
        <p:txBody>
          <a:bodyPr wrap="square">
            <a:spAutoFit/>
          </a:bodyPr>
          <a:lstStyle/>
          <a:p>
            <a:pPr algn="l">
              <a:spcAft>
                <a:spcPts val="1200"/>
              </a:spcAft>
              <a:buNone/>
            </a:pPr>
            <a:r>
              <a:rPr lang="sv-SE" sz="2400" i="1" dirty="0"/>
              <a:t>Psykologisk trygghet är känslan av att du kan använda ditt omdöme och öppet uttrycka dina tankar, utan risk för bestraffning. I en vidare tolkning av begreppet skulle man även kunna inkludera modet att handla.</a:t>
            </a:r>
          </a:p>
          <a:p>
            <a:r>
              <a:rPr lang="sv-SE" dirty="0"/>
              <a:t>Louise </a:t>
            </a:r>
            <a:r>
              <a:rPr lang="sv-SE" dirty="0" err="1"/>
              <a:t>Bringselius</a:t>
            </a:r>
            <a:r>
              <a:rPr lang="sv-SE" dirty="0"/>
              <a:t>, författare till boken </a:t>
            </a:r>
            <a:r>
              <a:rPr lang="sv-SE" i="1" dirty="0"/>
              <a:t>Psykologisk trygghet - att välkomna den som utmanar</a:t>
            </a:r>
          </a:p>
          <a:p>
            <a:pPr>
              <a:buNone/>
            </a:pPr>
            <a:endParaRPr lang="sv-SE" dirty="0"/>
          </a:p>
        </p:txBody>
      </p:sp>
      <p:pic>
        <p:nvPicPr>
          <p:cNvPr id="6" name="Bild 5" descr="Chatt kontur">
            <a:extLst>
              <a:ext uri="{FF2B5EF4-FFF2-40B4-BE49-F238E27FC236}">
                <a16:creationId xmlns:a16="http://schemas.microsoft.com/office/drawing/2014/main" id="{DD0F8B3D-3F54-3022-DEDD-DB6B9E0F88E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459911" y="-106018"/>
            <a:ext cx="724148" cy="724148"/>
          </a:xfrm>
          <a:prstGeom prst="rect">
            <a:avLst/>
          </a:prstGeom>
        </p:spPr>
      </p:pic>
    </p:spTree>
    <p:extLst>
      <p:ext uri="{BB962C8B-B14F-4D97-AF65-F5344CB8AC3E}">
        <p14:creationId xmlns:p14="http://schemas.microsoft.com/office/powerpoint/2010/main" val="12922493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a:extLst>
              <a:ext uri="{FF2B5EF4-FFF2-40B4-BE49-F238E27FC236}">
                <a16:creationId xmlns:a16="http://schemas.microsoft.com/office/drawing/2014/main" id="{3E627BF4-1AB3-3C53-05A9-A9C1C2115BFE}"/>
              </a:ext>
            </a:extLst>
          </p:cNvPr>
          <p:cNvGraphicFramePr/>
          <p:nvPr/>
        </p:nvGraphicFramePr>
        <p:xfrm>
          <a:off x="8229952" y="5239806"/>
          <a:ext cx="1815467" cy="12029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Diagram 6">
            <a:extLst>
              <a:ext uri="{FF2B5EF4-FFF2-40B4-BE49-F238E27FC236}">
                <a16:creationId xmlns:a16="http://schemas.microsoft.com/office/drawing/2014/main" id="{731D7EF2-56DE-8871-BAB7-4644B3AF3767}"/>
              </a:ext>
            </a:extLst>
          </p:cNvPr>
          <p:cNvGraphicFramePr/>
          <p:nvPr/>
        </p:nvGraphicFramePr>
        <p:xfrm>
          <a:off x="664962" y="4362396"/>
          <a:ext cx="4388035" cy="292535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11" name="Picture 10" descr="A lake with a mountain in the background&#10;&#10;Description automatically generated">
            <a:extLst>
              <a:ext uri="{FF2B5EF4-FFF2-40B4-BE49-F238E27FC236}">
                <a16:creationId xmlns:a16="http://schemas.microsoft.com/office/drawing/2014/main" id="{D88C896D-64E5-A977-AD66-4E1CF2E72BF7}"/>
              </a:ext>
            </a:extLst>
          </p:cNvPr>
          <p:cNvPicPr>
            <a:picLocks noChangeAspect="1"/>
          </p:cNvPicPr>
          <p:nvPr/>
        </p:nvPicPr>
        <p:blipFill rotWithShape="1">
          <a:blip r:embed="rId13">
            <a:extLst>
              <a:ext uri="{28A0092B-C50C-407E-A947-70E740481C1C}">
                <a14:useLocalDpi xmlns:a14="http://schemas.microsoft.com/office/drawing/2010/main" val="0"/>
              </a:ext>
            </a:extLst>
          </a:blip>
          <a:srcRect l="16419" t="1951" r="14086"/>
          <a:stretch/>
        </p:blipFill>
        <p:spPr>
          <a:xfrm>
            <a:off x="655320" y="1092555"/>
            <a:ext cx="5080001" cy="4007551"/>
          </a:xfrm>
          <a:prstGeom prst="rect">
            <a:avLst/>
          </a:prstGeom>
        </p:spPr>
      </p:pic>
      <p:pic>
        <p:nvPicPr>
          <p:cNvPr id="13" name="Picture 12" descr="A person and a child walking on a trail&#10;&#10;Description automatically generated">
            <a:extLst>
              <a:ext uri="{FF2B5EF4-FFF2-40B4-BE49-F238E27FC236}">
                <a16:creationId xmlns:a16="http://schemas.microsoft.com/office/drawing/2014/main" id="{E010C042-09C0-3183-0348-A6A379837357}"/>
              </a:ext>
            </a:extLst>
          </p:cNvPr>
          <p:cNvPicPr>
            <a:picLocks noChangeAspect="1"/>
          </p:cNvPicPr>
          <p:nvPr/>
        </p:nvPicPr>
        <p:blipFill rotWithShape="1">
          <a:blip r:embed="rId14">
            <a:extLst>
              <a:ext uri="{28A0092B-C50C-407E-A947-70E740481C1C}">
                <a14:useLocalDpi xmlns:a14="http://schemas.microsoft.com/office/drawing/2010/main" val="0"/>
              </a:ext>
            </a:extLst>
          </a:blip>
          <a:srcRect l="1804" t="2743" r="5925"/>
          <a:stretch/>
        </p:blipFill>
        <p:spPr>
          <a:xfrm>
            <a:off x="6372544" y="1092555"/>
            <a:ext cx="5079999" cy="4015883"/>
          </a:xfrm>
          <a:prstGeom prst="rect">
            <a:avLst/>
          </a:prstGeom>
        </p:spPr>
      </p:pic>
      <p:pic>
        <p:nvPicPr>
          <p:cNvPr id="2" name="Bild 1" descr="Klassrum kontur">
            <a:extLst>
              <a:ext uri="{FF2B5EF4-FFF2-40B4-BE49-F238E27FC236}">
                <a16:creationId xmlns:a16="http://schemas.microsoft.com/office/drawing/2014/main" id="{DE87122F-5227-D353-ADF6-45488B2B1B46}"/>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11277600" y="0"/>
            <a:ext cx="914400" cy="914400"/>
          </a:xfrm>
          <a:prstGeom prst="rect">
            <a:avLst/>
          </a:prstGeom>
        </p:spPr>
      </p:pic>
    </p:spTree>
    <p:extLst>
      <p:ext uri="{BB962C8B-B14F-4D97-AF65-F5344CB8AC3E}">
        <p14:creationId xmlns:p14="http://schemas.microsoft.com/office/powerpoint/2010/main" val="4197107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Graphic spid="7" grpId="0">
        <p:bldAsOne/>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60A1690-5753-5E3B-FD30-5C5098BAA28C}"/>
              </a:ext>
            </a:extLst>
          </p:cNvPr>
          <p:cNvSpPr>
            <a:spLocks noGrp="1"/>
          </p:cNvSpPr>
          <p:nvPr>
            <p:ph type="title"/>
          </p:nvPr>
        </p:nvSpPr>
        <p:spPr/>
        <p:txBody>
          <a:bodyPr/>
          <a:lstStyle/>
          <a:p>
            <a:r>
              <a:rPr lang="sv-SE" dirty="0"/>
              <a:t>Ett team är …</a:t>
            </a:r>
          </a:p>
        </p:txBody>
      </p:sp>
      <p:sp>
        <p:nvSpPr>
          <p:cNvPr id="3" name="Platshållare för innehåll 2">
            <a:extLst>
              <a:ext uri="{FF2B5EF4-FFF2-40B4-BE49-F238E27FC236}">
                <a16:creationId xmlns:a16="http://schemas.microsoft.com/office/drawing/2014/main" id="{3269E5DF-2F01-25BA-914B-B8FFEEFD2359}"/>
              </a:ext>
            </a:extLst>
          </p:cNvPr>
          <p:cNvSpPr>
            <a:spLocks noGrp="1"/>
          </p:cNvSpPr>
          <p:nvPr>
            <p:ph idx="1"/>
          </p:nvPr>
        </p:nvSpPr>
        <p:spPr/>
        <p:txBody>
          <a:bodyPr/>
          <a:lstStyle/>
          <a:p>
            <a:pPr marL="0" indent="0">
              <a:lnSpc>
                <a:spcPct val="100000"/>
              </a:lnSpc>
              <a:buNone/>
            </a:pPr>
            <a:r>
              <a:rPr lang="sv-SE" sz="2800" i="1" dirty="0"/>
              <a:t>"Ett team är en typ av grupp som är sammansatt av </a:t>
            </a:r>
            <a:r>
              <a:rPr lang="sv-SE" sz="2800" b="1" i="1" dirty="0"/>
              <a:t>medlemmar som är beroende av varandra</a:t>
            </a:r>
            <a:r>
              <a:rPr lang="sv-SE" sz="2800" i="1" dirty="0"/>
              <a:t>, som </a:t>
            </a:r>
            <a:r>
              <a:rPr lang="sv-SE" sz="2800" b="1" i="1" dirty="0"/>
              <a:t>delar gemensamma mål</a:t>
            </a:r>
            <a:r>
              <a:rPr lang="sv-SE" sz="2800" i="1" dirty="0"/>
              <a:t> och som måste </a:t>
            </a:r>
            <a:r>
              <a:rPr lang="sv-SE" sz="2800" b="1" i="1" dirty="0"/>
              <a:t>samordna sina aktiviteter</a:t>
            </a:r>
            <a:r>
              <a:rPr lang="sv-SE" sz="2800" i="1" dirty="0"/>
              <a:t> för att uppnå dessa mål. Teammedlemmarna måste </a:t>
            </a:r>
            <a:r>
              <a:rPr lang="sv-SE" sz="2800" b="1" i="1" dirty="0"/>
              <a:t>arbeta kollektivt </a:t>
            </a:r>
            <a:r>
              <a:rPr lang="sv-SE" sz="2800" i="1" dirty="0"/>
              <a:t>för att uppnå sina mål.” </a:t>
            </a:r>
          </a:p>
          <a:p>
            <a:pPr marL="0" indent="0">
              <a:lnSpc>
                <a:spcPct val="100000"/>
              </a:lnSpc>
              <a:buNone/>
            </a:pPr>
            <a:br>
              <a:rPr lang="sv-SE" dirty="0"/>
            </a:br>
            <a:r>
              <a:rPr lang="sv-SE" dirty="0"/>
              <a:t>- Susan E. </a:t>
            </a:r>
            <a:r>
              <a:rPr lang="sv-SE" dirty="0" err="1"/>
              <a:t>Kogler</a:t>
            </a:r>
            <a:r>
              <a:rPr lang="sv-SE" dirty="0"/>
              <a:t> Hill i ”</a:t>
            </a:r>
            <a:r>
              <a:rPr lang="sv-SE" dirty="0" err="1"/>
              <a:t>Leadership</a:t>
            </a:r>
            <a:r>
              <a:rPr lang="sv-SE" dirty="0"/>
              <a:t>, Peter G. </a:t>
            </a:r>
            <a:r>
              <a:rPr lang="sv-SE" dirty="0" err="1"/>
              <a:t>Northouse</a:t>
            </a:r>
            <a:r>
              <a:rPr lang="sv-SE" dirty="0"/>
              <a:t> (2018)”</a:t>
            </a:r>
          </a:p>
          <a:p>
            <a:endParaRPr lang="sv-SE" dirty="0"/>
          </a:p>
        </p:txBody>
      </p:sp>
      <p:pic>
        <p:nvPicPr>
          <p:cNvPr id="4" name="Bild 3" descr="Klassrum kontur">
            <a:extLst>
              <a:ext uri="{FF2B5EF4-FFF2-40B4-BE49-F238E27FC236}">
                <a16:creationId xmlns:a16="http://schemas.microsoft.com/office/drawing/2014/main" id="{C7E48AD4-C351-53A5-1FE0-757768DA462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277600" y="0"/>
            <a:ext cx="914400" cy="914400"/>
          </a:xfrm>
          <a:prstGeom prst="rect">
            <a:avLst/>
          </a:prstGeom>
        </p:spPr>
      </p:pic>
    </p:spTree>
    <p:extLst>
      <p:ext uri="{BB962C8B-B14F-4D97-AF65-F5344CB8AC3E}">
        <p14:creationId xmlns:p14="http://schemas.microsoft.com/office/powerpoint/2010/main" val="3890354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8C7ACFF-B54B-67F9-474F-0C3F8EE7A275}"/>
              </a:ext>
            </a:extLst>
          </p:cNvPr>
          <p:cNvSpPr>
            <a:spLocks noGrp="1"/>
          </p:cNvSpPr>
          <p:nvPr>
            <p:ph type="title"/>
          </p:nvPr>
        </p:nvSpPr>
        <p:spPr/>
        <p:txBody>
          <a:bodyPr/>
          <a:lstStyle/>
          <a:p>
            <a:r>
              <a:rPr lang="sv-SE" dirty="0"/>
              <a:t>Symboler som guidar i materialet</a:t>
            </a:r>
          </a:p>
        </p:txBody>
      </p:sp>
      <p:pic>
        <p:nvPicPr>
          <p:cNvPr id="11" name="Bild 10" descr="Klassrum kontur">
            <a:extLst>
              <a:ext uri="{FF2B5EF4-FFF2-40B4-BE49-F238E27FC236}">
                <a16:creationId xmlns:a16="http://schemas.microsoft.com/office/drawing/2014/main" id="{7550F40A-B5DD-6603-08BC-9D014D5D916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37122" y="2347236"/>
            <a:ext cx="607667" cy="607667"/>
          </a:xfrm>
          <a:prstGeom prst="rect">
            <a:avLst/>
          </a:prstGeom>
        </p:spPr>
      </p:pic>
      <p:sp>
        <p:nvSpPr>
          <p:cNvPr id="20" name="textruta 19">
            <a:extLst>
              <a:ext uri="{FF2B5EF4-FFF2-40B4-BE49-F238E27FC236}">
                <a16:creationId xmlns:a16="http://schemas.microsoft.com/office/drawing/2014/main" id="{402EDF74-5953-C0DD-A3F8-487859D90E96}"/>
              </a:ext>
            </a:extLst>
          </p:cNvPr>
          <p:cNvSpPr txBox="1"/>
          <p:nvPr/>
        </p:nvSpPr>
        <p:spPr>
          <a:xfrm>
            <a:off x="2755118" y="2535106"/>
            <a:ext cx="643003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black"/>
                </a:solidFill>
                <a:effectLst/>
                <a:uLnTx/>
                <a:uFillTx/>
                <a:latin typeface="Aptos" panose="02110004020202020204"/>
                <a:ea typeface="+mn-ea"/>
                <a:cs typeface="+mn-cs"/>
              </a:rPr>
              <a:t>Du som workshopledare går igenom materialet med deltagarna</a:t>
            </a:r>
          </a:p>
        </p:txBody>
      </p:sp>
      <p:sp>
        <p:nvSpPr>
          <p:cNvPr id="21" name="textruta 20">
            <a:extLst>
              <a:ext uri="{FF2B5EF4-FFF2-40B4-BE49-F238E27FC236}">
                <a16:creationId xmlns:a16="http://schemas.microsoft.com/office/drawing/2014/main" id="{BE19CE78-2DE9-B13D-A6CC-5AC0A0D8833F}"/>
              </a:ext>
            </a:extLst>
          </p:cNvPr>
          <p:cNvSpPr txBox="1"/>
          <p:nvPr/>
        </p:nvSpPr>
        <p:spPr>
          <a:xfrm>
            <a:off x="2755118" y="3392633"/>
            <a:ext cx="176362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black"/>
                </a:solidFill>
                <a:effectLst/>
                <a:uLnTx/>
                <a:uFillTx/>
                <a:latin typeface="Aptos" panose="02110004020202020204"/>
                <a:ea typeface="+mn-ea"/>
                <a:cs typeface="+mn-cs"/>
              </a:rPr>
              <a:t>Dialog i rummet</a:t>
            </a:r>
          </a:p>
        </p:txBody>
      </p:sp>
      <p:pic>
        <p:nvPicPr>
          <p:cNvPr id="24" name="Bild 23" descr="Tanke kontur">
            <a:extLst>
              <a:ext uri="{FF2B5EF4-FFF2-40B4-BE49-F238E27FC236}">
                <a16:creationId xmlns:a16="http://schemas.microsoft.com/office/drawing/2014/main" id="{3E41365E-27E6-2D2D-CE61-33FD3F39709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19951" y="4009433"/>
            <a:ext cx="680936" cy="680936"/>
          </a:xfrm>
          <a:prstGeom prst="rect">
            <a:avLst/>
          </a:prstGeom>
        </p:spPr>
      </p:pic>
      <p:sp>
        <p:nvSpPr>
          <p:cNvPr id="25" name="textruta 24">
            <a:extLst>
              <a:ext uri="{FF2B5EF4-FFF2-40B4-BE49-F238E27FC236}">
                <a16:creationId xmlns:a16="http://schemas.microsoft.com/office/drawing/2014/main" id="{44900DC0-47E4-39F4-678C-B7F5BAC12F92}"/>
              </a:ext>
            </a:extLst>
          </p:cNvPr>
          <p:cNvSpPr txBox="1"/>
          <p:nvPr/>
        </p:nvSpPr>
        <p:spPr>
          <a:xfrm>
            <a:off x="2755118" y="4287930"/>
            <a:ext cx="170444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black"/>
                </a:solidFill>
                <a:effectLst/>
                <a:uLnTx/>
                <a:uFillTx/>
                <a:latin typeface="Aptos" panose="02110004020202020204"/>
                <a:ea typeface="+mn-ea"/>
                <a:cs typeface="+mn-cs"/>
              </a:rPr>
              <a:t>Egen reflektion </a:t>
            </a:r>
          </a:p>
        </p:txBody>
      </p:sp>
      <p:pic>
        <p:nvPicPr>
          <p:cNvPr id="26" name="Bild 25" descr="Tanke kontur">
            <a:extLst>
              <a:ext uri="{FF2B5EF4-FFF2-40B4-BE49-F238E27FC236}">
                <a16:creationId xmlns:a16="http://schemas.microsoft.com/office/drawing/2014/main" id="{5D395486-1023-244F-D71B-0CA3CE22F84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26350" y="4975037"/>
            <a:ext cx="569050" cy="569050"/>
          </a:xfrm>
          <a:prstGeom prst="rect">
            <a:avLst/>
          </a:prstGeom>
        </p:spPr>
      </p:pic>
      <p:pic>
        <p:nvPicPr>
          <p:cNvPr id="28" name="Bild 27" descr="Chatt kontur">
            <a:extLst>
              <a:ext uri="{FF2B5EF4-FFF2-40B4-BE49-F238E27FC236}">
                <a16:creationId xmlns:a16="http://schemas.microsoft.com/office/drawing/2014/main" id="{4C52466F-C2E9-C38F-E541-C129489D570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344789" y="4862661"/>
            <a:ext cx="815622" cy="815622"/>
          </a:xfrm>
          <a:prstGeom prst="rect">
            <a:avLst/>
          </a:prstGeom>
        </p:spPr>
      </p:pic>
      <p:sp>
        <p:nvSpPr>
          <p:cNvPr id="29" name="textruta 28">
            <a:extLst>
              <a:ext uri="{FF2B5EF4-FFF2-40B4-BE49-F238E27FC236}">
                <a16:creationId xmlns:a16="http://schemas.microsoft.com/office/drawing/2014/main" id="{EFB83E83-EA2C-384E-CAE4-3908D56CD8B0}"/>
              </a:ext>
            </a:extLst>
          </p:cNvPr>
          <p:cNvSpPr txBox="1"/>
          <p:nvPr/>
        </p:nvSpPr>
        <p:spPr>
          <a:xfrm>
            <a:off x="2755118" y="5161288"/>
            <a:ext cx="520219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black"/>
                </a:solidFill>
                <a:effectLst/>
                <a:uLnTx/>
                <a:uFillTx/>
                <a:latin typeface="Aptos" panose="02110004020202020204"/>
                <a:ea typeface="+mn-ea"/>
                <a:cs typeface="+mn-cs"/>
              </a:rPr>
              <a:t>Egen reflektion följt av delning och dialog i rummet </a:t>
            </a:r>
          </a:p>
        </p:txBody>
      </p:sp>
      <p:pic>
        <p:nvPicPr>
          <p:cNvPr id="30" name="Bild 29" descr="Chatt kontur">
            <a:extLst>
              <a:ext uri="{FF2B5EF4-FFF2-40B4-BE49-F238E27FC236}">
                <a16:creationId xmlns:a16="http://schemas.microsoft.com/office/drawing/2014/main" id="{6A9FD45E-8E31-8797-1944-01BAF042E50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52155" y="3165074"/>
            <a:ext cx="724148" cy="724148"/>
          </a:xfrm>
          <a:prstGeom prst="rect">
            <a:avLst/>
          </a:prstGeom>
        </p:spPr>
      </p:pic>
      <p:pic>
        <p:nvPicPr>
          <p:cNvPr id="32" name="Bild 31" descr="Klotter kontur">
            <a:extLst>
              <a:ext uri="{FF2B5EF4-FFF2-40B4-BE49-F238E27FC236}">
                <a16:creationId xmlns:a16="http://schemas.microsoft.com/office/drawing/2014/main" id="{B23B1840-03A8-B529-22AC-C5377F9E69D8}"/>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180645" y="5889734"/>
            <a:ext cx="484149" cy="484149"/>
          </a:xfrm>
          <a:prstGeom prst="rect">
            <a:avLst/>
          </a:prstGeom>
        </p:spPr>
      </p:pic>
      <p:pic>
        <p:nvPicPr>
          <p:cNvPr id="35" name="Bild 34" descr="Tanke kontur">
            <a:extLst>
              <a:ext uri="{FF2B5EF4-FFF2-40B4-BE49-F238E27FC236}">
                <a16:creationId xmlns:a16="http://schemas.microsoft.com/office/drawing/2014/main" id="{1BD64C04-847F-14D5-3256-F24DE8BF1BF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38544" y="5895661"/>
            <a:ext cx="478222" cy="478222"/>
          </a:xfrm>
          <a:prstGeom prst="rect">
            <a:avLst/>
          </a:prstGeom>
        </p:spPr>
      </p:pic>
      <p:pic>
        <p:nvPicPr>
          <p:cNvPr id="36" name="Bild 35" descr="Chatt kontur">
            <a:extLst>
              <a:ext uri="{FF2B5EF4-FFF2-40B4-BE49-F238E27FC236}">
                <a16:creationId xmlns:a16="http://schemas.microsoft.com/office/drawing/2014/main" id="{24E537C3-AB2F-F9F6-3747-EA28A277D84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799344" y="5770741"/>
            <a:ext cx="722134" cy="722134"/>
          </a:xfrm>
          <a:prstGeom prst="rect">
            <a:avLst/>
          </a:prstGeom>
        </p:spPr>
      </p:pic>
      <p:sp>
        <p:nvSpPr>
          <p:cNvPr id="37" name="textruta 36">
            <a:extLst>
              <a:ext uri="{FF2B5EF4-FFF2-40B4-BE49-F238E27FC236}">
                <a16:creationId xmlns:a16="http://schemas.microsoft.com/office/drawing/2014/main" id="{9AA3D850-237F-CEB0-CE9A-E09694DBF340}"/>
              </a:ext>
            </a:extLst>
          </p:cNvPr>
          <p:cNvSpPr txBox="1"/>
          <p:nvPr/>
        </p:nvSpPr>
        <p:spPr>
          <a:xfrm>
            <a:off x="2755118" y="6006097"/>
            <a:ext cx="655686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black"/>
                </a:solidFill>
                <a:effectLst/>
                <a:uLnTx/>
                <a:uFillTx/>
                <a:latin typeface="Aptos" panose="02110004020202020204"/>
                <a:ea typeface="+mn-ea"/>
                <a:cs typeface="+mn-cs"/>
              </a:rPr>
              <a:t>Egen reflektion, skriv på post-it-lappar och dela, dialog i rummet </a:t>
            </a:r>
          </a:p>
        </p:txBody>
      </p:sp>
      <p:pic>
        <p:nvPicPr>
          <p:cNvPr id="4" name="Bild 3" descr="Information kontur">
            <a:extLst>
              <a:ext uri="{FF2B5EF4-FFF2-40B4-BE49-F238E27FC236}">
                <a16:creationId xmlns:a16="http://schemas.microsoft.com/office/drawing/2014/main" id="{2A9E8E46-A615-9EFC-01C4-ECA6D6C7EA0B}"/>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800988" y="1602868"/>
            <a:ext cx="495150" cy="495150"/>
          </a:xfrm>
          <a:prstGeom prst="rect">
            <a:avLst/>
          </a:prstGeom>
        </p:spPr>
      </p:pic>
      <p:sp>
        <p:nvSpPr>
          <p:cNvPr id="14" name="textruta 13">
            <a:extLst>
              <a:ext uri="{FF2B5EF4-FFF2-40B4-BE49-F238E27FC236}">
                <a16:creationId xmlns:a16="http://schemas.microsoft.com/office/drawing/2014/main" id="{FC72A42F-4C8A-1F26-992C-AE8035B0CC98}"/>
              </a:ext>
            </a:extLst>
          </p:cNvPr>
          <p:cNvSpPr txBox="1"/>
          <p:nvPr/>
        </p:nvSpPr>
        <p:spPr>
          <a:xfrm>
            <a:off x="2755118" y="1693028"/>
            <a:ext cx="278454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black"/>
                </a:solidFill>
                <a:effectLst/>
                <a:uLnTx/>
                <a:uFillTx/>
                <a:latin typeface="Aptos" panose="02110004020202020204"/>
                <a:ea typeface="+mn-ea"/>
                <a:cs typeface="+mn-cs"/>
              </a:rPr>
              <a:t>Information om materialet</a:t>
            </a:r>
          </a:p>
        </p:txBody>
      </p:sp>
      <p:pic>
        <p:nvPicPr>
          <p:cNvPr id="3" name="Bild 2" descr="Information kontur">
            <a:extLst>
              <a:ext uri="{FF2B5EF4-FFF2-40B4-BE49-F238E27FC236}">
                <a16:creationId xmlns:a16="http://schemas.microsoft.com/office/drawing/2014/main" id="{73FE0A4F-0384-A38D-C9E1-98B5D65EDE81}"/>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1696850" y="0"/>
            <a:ext cx="495150" cy="495150"/>
          </a:xfrm>
          <a:prstGeom prst="rect">
            <a:avLst/>
          </a:prstGeom>
        </p:spPr>
      </p:pic>
      <p:cxnSp>
        <p:nvCxnSpPr>
          <p:cNvPr id="8" name="Rak koppling 7">
            <a:extLst>
              <a:ext uri="{FF2B5EF4-FFF2-40B4-BE49-F238E27FC236}">
                <a16:creationId xmlns:a16="http://schemas.microsoft.com/office/drawing/2014/main" id="{A8C8E0CA-5106-FE59-E7A5-C90712B7287D}"/>
              </a:ext>
            </a:extLst>
          </p:cNvPr>
          <p:cNvCxnSpPr>
            <a:cxnSpLocks/>
          </p:cNvCxnSpPr>
          <p:nvPr/>
        </p:nvCxnSpPr>
        <p:spPr>
          <a:xfrm>
            <a:off x="719951" y="2147663"/>
            <a:ext cx="9325386" cy="0"/>
          </a:xfrm>
          <a:prstGeom prst="line">
            <a:avLst/>
          </a:prstGeom>
          <a:ln w="6350">
            <a:solidFill>
              <a:schemeClr val="bg2">
                <a:lumMod val="50000"/>
              </a:schemeClr>
            </a:solidFill>
          </a:ln>
        </p:spPr>
        <p:style>
          <a:lnRef idx="2">
            <a:schemeClr val="accent1"/>
          </a:lnRef>
          <a:fillRef idx="0">
            <a:schemeClr val="accent1"/>
          </a:fillRef>
          <a:effectRef idx="1">
            <a:schemeClr val="accent1"/>
          </a:effectRef>
          <a:fontRef idx="minor">
            <a:schemeClr val="tx1"/>
          </a:fontRef>
        </p:style>
      </p:cxnSp>
      <p:cxnSp>
        <p:nvCxnSpPr>
          <p:cNvPr id="12" name="Rak koppling 11">
            <a:extLst>
              <a:ext uri="{FF2B5EF4-FFF2-40B4-BE49-F238E27FC236}">
                <a16:creationId xmlns:a16="http://schemas.microsoft.com/office/drawing/2014/main" id="{F9A0F99E-AFBE-9F1B-57D8-6EE58EC13647}"/>
              </a:ext>
            </a:extLst>
          </p:cNvPr>
          <p:cNvCxnSpPr>
            <a:cxnSpLocks/>
          </p:cNvCxnSpPr>
          <p:nvPr/>
        </p:nvCxnSpPr>
        <p:spPr>
          <a:xfrm>
            <a:off x="719951" y="3016705"/>
            <a:ext cx="9325386" cy="0"/>
          </a:xfrm>
          <a:prstGeom prst="line">
            <a:avLst/>
          </a:prstGeom>
          <a:ln w="6350">
            <a:solidFill>
              <a:schemeClr val="bg2">
                <a:lumMod val="50000"/>
              </a:schemeClr>
            </a:solidFill>
          </a:ln>
        </p:spPr>
        <p:style>
          <a:lnRef idx="2">
            <a:schemeClr val="accent1"/>
          </a:lnRef>
          <a:fillRef idx="0">
            <a:schemeClr val="accent1"/>
          </a:fillRef>
          <a:effectRef idx="1">
            <a:schemeClr val="accent1"/>
          </a:effectRef>
          <a:fontRef idx="minor">
            <a:schemeClr val="tx1"/>
          </a:fontRef>
        </p:style>
      </p:cxnSp>
      <p:cxnSp>
        <p:nvCxnSpPr>
          <p:cNvPr id="18" name="Rak koppling 17">
            <a:extLst>
              <a:ext uri="{FF2B5EF4-FFF2-40B4-BE49-F238E27FC236}">
                <a16:creationId xmlns:a16="http://schemas.microsoft.com/office/drawing/2014/main" id="{BC27E51D-F57A-5DF8-40B2-8D8B0CFDA42A}"/>
              </a:ext>
            </a:extLst>
          </p:cNvPr>
          <p:cNvCxnSpPr>
            <a:cxnSpLocks/>
          </p:cNvCxnSpPr>
          <p:nvPr/>
        </p:nvCxnSpPr>
        <p:spPr>
          <a:xfrm>
            <a:off x="719951" y="3885747"/>
            <a:ext cx="9325386" cy="0"/>
          </a:xfrm>
          <a:prstGeom prst="line">
            <a:avLst/>
          </a:prstGeom>
          <a:ln w="6350">
            <a:solidFill>
              <a:schemeClr val="bg2">
                <a:lumMod val="50000"/>
              </a:schemeClr>
            </a:solidFill>
          </a:ln>
        </p:spPr>
        <p:style>
          <a:lnRef idx="2">
            <a:schemeClr val="accent1"/>
          </a:lnRef>
          <a:fillRef idx="0">
            <a:schemeClr val="accent1"/>
          </a:fillRef>
          <a:effectRef idx="1">
            <a:schemeClr val="accent1"/>
          </a:effectRef>
          <a:fontRef idx="minor">
            <a:schemeClr val="tx1"/>
          </a:fontRef>
        </p:style>
      </p:cxnSp>
      <p:cxnSp>
        <p:nvCxnSpPr>
          <p:cNvPr id="22" name="Rak koppling 21">
            <a:extLst>
              <a:ext uri="{FF2B5EF4-FFF2-40B4-BE49-F238E27FC236}">
                <a16:creationId xmlns:a16="http://schemas.microsoft.com/office/drawing/2014/main" id="{BF9F8D7E-B925-55B6-4FF9-F960627F0F43}"/>
              </a:ext>
            </a:extLst>
          </p:cNvPr>
          <p:cNvCxnSpPr>
            <a:cxnSpLocks/>
          </p:cNvCxnSpPr>
          <p:nvPr/>
        </p:nvCxnSpPr>
        <p:spPr>
          <a:xfrm>
            <a:off x="719951" y="4754789"/>
            <a:ext cx="9325386" cy="0"/>
          </a:xfrm>
          <a:prstGeom prst="line">
            <a:avLst/>
          </a:prstGeom>
          <a:ln w="6350">
            <a:solidFill>
              <a:schemeClr val="bg2">
                <a:lumMod val="50000"/>
              </a:schemeClr>
            </a:solidFill>
          </a:ln>
        </p:spPr>
        <p:style>
          <a:lnRef idx="2">
            <a:schemeClr val="accent1"/>
          </a:lnRef>
          <a:fillRef idx="0">
            <a:schemeClr val="accent1"/>
          </a:fillRef>
          <a:effectRef idx="1">
            <a:schemeClr val="accent1"/>
          </a:effectRef>
          <a:fontRef idx="minor">
            <a:schemeClr val="tx1"/>
          </a:fontRef>
        </p:style>
      </p:cxnSp>
      <p:cxnSp>
        <p:nvCxnSpPr>
          <p:cNvPr id="23" name="Rak koppling 22">
            <a:extLst>
              <a:ext uri="{FF2B5EF4-FFF2-40B4-BE49-F238E27FC236}">
                <a16:creationId xmlns:a16="http://schemas.microsoft.com/office/drawing/2014/main" id="{94052A83-E0E5-FD46-7C9E-88EA2552B07C}"/>
              </a:ext>
            </a:extLst>
          </p:cNvPr>
          <p:cNvCxnSpPr>
            <a:cxnSpLocks/>
          </p:cNvCxnSpPr>
          <p:nvPr/>
        </p:nvCxnSpPr>
        <p:spPr>
          <a:xfrm>
            <a:off x="719951" y="5623831"/>
            <a:ext cx="9325386" cy="0"/>
          </a:xfrm>
          <a:prstGeom prst="line">
            <a:avLst/>
          </a:prstGeom>
          <a:ln w="6350">
            <a:solidFill>
              <a:schemeClr val="bg2">
                <a:lumMod val="50000"/>
              </a:schemeClr>
            </a:solidFill>
          </a:ln>
        </p:spPr>
        <p:style>
          <a:lnRef idx="2">
            <a:schemeClr val="accent1"/>
          </a:lnRef>
          <a:fillRef idx="0">
            <a:schemeClr val="accent1"/>
          </a:fillRef>
          <a:effectRef idx="1">
            <a:schemeClr val="accent1"/>
          </a:effectRef>
          <a:fontRef idx="minor">
            <a:schemeClr val="tx1"/>
          </a:fontRef>
        </p:style>
      </p:cxnSp>
      <p:cxnSp>
        <p:nvCxnSpPr>
          <p:cNvPr id="27" name="Rak koppling 26">
            <a:extLst>
              <a:ext uri="{FF2B5EF4-FFF2-40B4-BE49-F238E27FC236}">
                <a16:creationId xmlns:a16="http://schemas.microsoft.com/office/drawing/2014/main" id="{BA3DB65A-CC38-6CDE-5B47-4896393DA211}"/>
              </a:ext>
            </a:extLst>
          </p:cNvPr>
          <p:cNvCxnSpPr>
            <a:cxnSpLocks/>
          </p:cNvCxnSpPr>
          <p:nvPr/>
        </p:nvCxnSpPr>
        <p:spPr>
          <a:xfrm>
            <a:off x="719951" y="6492875"/>
            <a:ext cx="9325386" cy="0"/>
          </a:xfrm>
          <a:prstGeom prst="line">
            <a:avLst/>
          </a:prstGeom>
          <a:ln w="6350">
            <a:solidFill>
              <a:schemeClr val="bg2">
                <a:lumMod val="5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306889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D6E1490-56AF-072D-504E-91E52300B8AD}"/>
              </a:ext>
            </a:extLst>
          </p:cNvPr>
          <p:cNvSpPr>
            <a:spLocks noGrp="1"/>
          </p:cNvSpPr>
          <p:nvPr>
            <p:ph type="title"/>
          </p:nvPr>
        </p:nvSpPr>
        <p:spPr/>
        <p:txBody>
          <a:bodyPr/>
          <a:lstStyle/>
          <a:p>
            <a:r>
              <a:rPr lang="sv-SE" dirty="0"/>
              <a:t>Åtta kännetecken på ett presterande team </a:t>
            </a:r>
          </a:p>
        </p:txBody>
      </p:sp>
      <p:sp>
        <p:nvSpPr>
          <p:cNvPr id="3" name="Platshållare för innehåll 2">
            <a:extLst>
              <a:ext uri="{FF2B5EF4-FFF2-40B4-BE49-F238E27FC236}">
                <a16:creationId xmlns:a16="http://schemas.microsoft.com/office/drawing/2014/main" id="{F0C7A4BC-63BF-3A9D-C67E-643625DF86F4}"/>
              </a:ext>
            </a:extLst>
          </p:cNvPr>
          <p:cNvSpPr>
            <a:spLocks noGrp="1"/>
          </p:cNvSpPr>
          <p:nvPr>
            <p:ph idx="1"/>
          </p:nvPr>
        </p:nvSpPr>
        <p:spPr/>
        <p:txBody>
          <a:bodyPr>
            <a:normAutofit fontScale="92500" lnSpcReduction="10000"/>
          </a:bodyPr>
          <a:lstStyle/>
          <a:p>
            <a:pPr marL="342900" lvl="0" indent="-342900">
              <a:spcAft>
                <a:spcPts val="800"/>
              </a:spcAft>
              <a:buFont typeface="Arial" panose="020B0604020202020204" pitchFamily="34" charset="0"/>
              <a:buChar char="•"/>
              <a:tabLst>
                <a:tab pos="457200" algn="l"/>
              </a:tabLst>
            </a:pPr>
            <a:r>
              <a:rPr lang="sv-SE" sz="1800" b="1" kern="100" dirty="0">
                <a:effectLst/>
                <a:latin typeface="Aptos" panose="020B0004020202020204" pitchFamily="34" charset="0"/>
                <a:ea typeface="Aptos" panose="020B0004020202020204" pitchFamily="34" charset="0"/>
                <a:cs typeface="Times New Roman" panose="02020603050405020304" pitchFamily="18" charset="0"/>
              </a:rPr>
              <a:t>Tydlig, klar och gemensam målbild</a:t>
            </a:r>
            <a:r>
              <a:rPr lang="sv-SE" sz="1800" kern="100" dirty="0">
                <a:effectLst/>
                <a:latin typeface="Aptos" panose="020B0004020202020204" pitchFamily="34" charset="0"/>
                <a:ea typeface="Aptos" panose="020B0004020202020204" pitchFamily="34" charset="0"/>
                <a:cs typeface="Times New Roman" panose="02020603050405020304" pitchFamily="18" charset="0"/>
              </a:rPr>
              <a:t>.</a:t>
            </a:r>
            <a:r>
              <a:rPr lang="sv-SE" sz="1800" b="1" kern="100" dirty="0">
                <a:effectLst/>
                <a:latin typeface="Aptos" panose="020B0004020202020204" pitchFamily="34" charset="0"/>
                <a:ea typeface="Aptos" panose="020B0004020202020204" pitchFamily="34" charset="0"/>
                <a:cs typeface="Times New Roman" panose="02020603050405020304" pitchFamily="18" charset="0"/>
              </a:rPr>
              <a:t> </a:t>
            </a:r>
            <a:r>
              <a:rPr lang="sv-SE" sz="1800" kern="100" dirty="0">
                <a:effectLst/>
                <a:latin typeface="Aptos" panose="020B0004020202020204" pitchFamily="34" charset="0"/>
                <a:ea typeface="Aptos" panose="020B0004020202020204" pitchFamily="34" charset="0"/>
                <a:cs typeface="Times New Roman" panose="02020603050405020304" pitchFamily="18" charset="0"/>
              </a:rPr>
              <a:t>Alla teammedlemmar har samma tolkningar av teamets uppgift, syfte och mål. </a:t>
            </a:r>
          </a:p>
          <a:p>
            <a:pPr marL="342900" lvl="0" indent="-342900">
              <a:spcAft>
                <a:spcPts val="800"/>
              </a:spcAft>
              <a:buFont typeface="Arial" panose="020B0604020202020204" pitchFamily="34" charset="0"/>
              <a:buChar char="•"/>
              <a:tabLst>
                <a:tab pos="457200" algn="l"/>
              </a:tabLst>
            </a:pPr>
            <a:r>
              <a:rPr lang="sv-SE" sz="1800" b="1" kern="100" dirty="0">
                <a:effectLst/>
                <a:latin typeface="Aptos" panose="020B0004020202020204" pitchFamily="34" charset="0"/>
                <a:ea typeface="Aptos" panose="020B0004020202020204" pitchFamily="34" charset="0"/>
                <a:cs typeface="Times New Roman" panose="02020603050405020304" pitchFamily="18" charset="0"/>
              </a:rPr>
              <a:t>Gemensamt ansvarstagande</a:t>
            </a:r>
            <a:r>
              <a:rPr lang="sv-SE" sz="1800" kern="100" dirty="0">
                <a:effectLst/>
                <a:latin typeface="Aptos" panose="020B0004020202020204" pitchFamily="34" charset="0"/>
                <a:ea typeface="Aptos" panose="020B0004020202020204" pitchFamily="34" charset="0"/>
                <a:cs typeface="Times New Roman" panose="02020603050405020304" pitchFamily="18" charset="0"/>
              </a:rPr>
              <a:t>.</a:t>
            </a:r>
            <a:r>
              <a:rPr lang="sv-SE" sz="1800" b="1" kern="100" dirty="0">
                <a:effectLst/>
                <a:latin typeface="Aptos" panose="020B0004020202020204" pitchFamily="34" charset="0"/>
                <a:ea typeface="Aptos" panose="020B0004020202020204" pitchFamily="34" charset="0"/>
                <a:cs typeface="Times New Roman" panose="02020603050405020304" pitchFamily="18" charset="0"/>
              </a:rPr>
              <a:t> </a:t>
            </a:r>
            <a:r>
              <a:rPr lang="sv-SE" sz="1800" kern="100" dirty="0">
                <a:effectLst/>
                <a:latin typeface="Aptos" panose="020B0004020202020204" pitchFamily="34" charset="0"/>
                <a:ea typeface="Aptos" panose="020B0004020202020204" pitchFamily="34" charset="0"/>
                <a:cs typeface="Times New Roman" panose="02020603050405020304" pitchFamily="18" charset="0"/>
              </a:rPr>
              <a:t>Alla teammedlemmar känner ansvar för att nå teamets mål. De arbetar engagerat, ömsesidigt, stödjande och med en klar vilja att hjälpas åt.</a:t>
            </a:r>
          </a:p>
          <a:p>
            <a:pPr marL="342900" lvl="0" indent="-342900">
              <a:spcAft>
                <a:spcPts val="800"/>
              </a:spcAft>
              <a:buFont typeface="Arial" panose="020B0604020202020204" pitchFamily="34" charset="0"/>
              <a:buChar char="•"/>
              <a:tabLst>
                <a:tab pos="457200" algn="l"/>
              </a:tabLst>
            </a:pPr>
            <a:r>
              <a:rPr lang="sv-SE" sz="1800" b="1" kern="100" dirty="0">
                <a:effectLst/>
                <a:latin typeface="Aptos" panose="020B0004020202020204" pitchFamily="34" charset="0"/>
                <a:ea typeface="Aptos" panose="020B0004020202020204" pitchFamily="34" charset="0"/>
                <a:cs typeface="Times New Roman" panose="02020603050405020304" pitchFamily="18" charset="0"/>
              </a:rPr>
              <a:t>Stödjande ledarskap</a:t>
            </a:r>
            <a:r>
              <a:rPr lang="sv-SE" sz="1800" kern="100" dirty="0">
                <a:effectLst/>
                <a:latin typeface="Aptos" panose="020B0004020202020204" pitchFamily="34" charset="0"/>
                <a:ea typeface="Aptos" panose="020B0004020202020204" pitchFamily="34" charset="0"/>
                <a:cs typeface="Times New Roman" panose="02020603050405020304" pitchFamily="18" charset="0"/>
              </a:rPr>
              <a:t>. Ledare skapar delaktighet och medansvar och uppmuntrar självorganisering.</a:t>
            </a:r>
          </a:p>
          <a:p>
            <a:pPr marL="342900" lvl="0" indent="-342900">
              <a:spcAft>
                <a:spcPts val="800"/>
              </a:spcAft>
              <a:buFont typeface="Arial" panose="020B0604020202020204" pitchFamily="34" charset="0"/>
              <a:buChar char="•"/>
              <a:tabLst>
                <a:tab pos="457200" algn="l"/>
              </a:tabLst>
            </a:pPr>
            <a:r>
              <a:rPr lang="sv-SE" sz="1800" b="1" kern="100" dirty="0">
                <a:effectLst/>
                <a:latin typeface="Aptos" panose="020B0004020202020204" pitchFamily="34" charset="0"/>
                <a:ea typeface="Aptos" panose="020B0004020202020204" pitchFamily="34" charset="0"/>
                <a:cs typeface="Times New Roman" panose="02020603050405020304" pitchFamily="18" charset="0"/>
              </a:rPr>
              <a:t>Öppen och intensiv kommunikation</a:t>
            </a:r>
            <a:r>
              <a:rPr lang="sv-SE" sz="1800" kern="100" dirty="0">
                <a:effectLst/>
                <a:latin typeface="Aptos" panose="020B0004020202020204" pitchFamily="34" charset="0"/>
                <a:ea typeface="Aptos" panose="020B0004020202020204" pitchFamily="34" charset="0"/>
                <a:cs typeface="Times New Roman" panose="02020603050405020304" pitchFamily="18" charset="0"/>
              </a:rPr>
              <a:t>. Teamets medlemmar kommunicerar med varandra på ett öppet, ärligt, förtroendefullt och intensivt sätt. De har förmåga att fråga, lyssna och svara.</a:t>
            </a:r>
          </a:p>
          <a:p>
            <a:pPr marL="342900" lvl="0" indent="-342900">
              <a:spcAft>
                <a:spcPts val="800"/>
              </a:spcAft>
              <a:buFont typeface="Arial" panose="020B0604020202020204" pitchFamily="34" charset="0"/>
              <a:buChar char="•"/>
              <a:tabLst>
                <a:tab pos="457200" algn="l"/>
              </a:tabLst>
            </a:pPr>
            <a:r>
              <a:rPr lang="sv-SE" sz="1800" b="1" kern="100" dirty="0">
                <a:effectLst/>
                <a:latin typeface="Aptos" panose="020B0004020202020204" pitchFamily="34" charset="0"/>
                <a:ea typeface="Aptos" panose="020B0004020202020204" pitchFamily="34" charset="0"/>
                <a:cs typeface="Times New Roman" panose="02020603050405020304" pitchFamily="18" charset="0"/>
              </a:rPr>
              <a:t>Framtidsriktning och förändringsvillighet</a:t>
            </a:r>
            <a:r>
              <a:rPr lang="sv-SE" sz="1800" kern="100" dirty="0">
                <a:effectLst/>
                <a:latin typeface="Aptos" panose="020B0004020202020204" pitchFamily="34" charset="0"/>
                <a:ea typeface="Aptos" panose="020B0004020202020204" pitchFamily="34" charset="0"/>
                <a:cs typeface="Times New Roman" panose="02020603050405020304" pitchFamily="18" charset="0"/>
              </a:rPr>
              <a:t>. Teammedlemmarna tänker framåt och är proaktiva.</a:t>
            </a:r>
          </a:p>
          <a:p>
            <a:pPr marL="342900" lvl="0" indent="-342900">
              <a:spcAft>
                <a:spcPts val="800"/>
              </a:spcAft>
              <a:buFont typeface="Arial" panose="020B0604020202020204" pitchFamily="34" charset="0"/>
              <a:buChar char="•"/>
              <a:tabLst>
                <a:tab pos="457200" algn="l"/>
              </a:tabLst>
            </a:pPr>
            <a:r>
              <a:rPr lang="sv-SE" sz="1800" b="1" kern="100" dirty="0">
                <a:effectLst/>
                <a:latin typeface="Aptos" panose="020B0004020202020204" pitchFamily="34" charset="0"/>
                <a:ea typeface="Aptos" panose="020B0004020202020204" pitchFamily="34" charset="0"/>
                <a:cs typeface="Times New Roman" panose="02020603050405020304" pitchFamily="18" charset="0"/>
              </a:rPr>
              <a:t>Uppgiftsfokusering</a:t>
            </a:r>
            <a:r>
              <a:rPr lang="sv-SE" sz="1800" kern="100" dirty="0">
                <a:effectLst/>
                <a:latin typeface="Aptos" panose="020B0004020202020204" pitchFamily="34" charset="0"/>
                <a:ea typeface="Aptos" panose="020B0004020202020204" pitchFamily="34" charset="0"/>
                <a:cs typeface="Times New Roman" panose="02020603050405020304" pitchFamily="18" charset="0"/>
              </a:rPr>
              <a:t>. Teamet koncentrerar sig på att få uppgiften gjord och följer hela tiden utfallet av leveransen.</a:t>
            </a:r>
          </a:p>
          <a:p>
            <a:pPr marL="342900" lvl="0" indent="-342900">
              <a:spcAft>
                <a:spcPts val="800"/>
              </a:spcAft>
              <a:buFont typeface="Arial" panose="020B0604020202020204" pitchFamily="34" charset="0"/>
              <a:buChar char="•"/>
              <a:tabLst>
                <a:tab pos="457200" algn="l"/>
              </a:tabLst>
            </a:pPr>
            <a:r>
              <a:rPr lang="sv-SE" sz="1800" b="1" kern="100" dirty="0">
                <a:effectLst/>
                <a:latin typeface="Aptos" panose="020B0004020202020204" pitchFamily="34" charset="0"/>
                <a:ea typeface="Aptos" panose="020B0004020202020204" pitchFamily="34" charset="0"/>
                <a:cs typeface="Times New Roman" panose="02020603050405020304" pitchFamily="18" charset="0"/>
              </a:rPr>
              <a:t>Goda individuella prestationer</a:t>
            </a:r>
            <a:r>
              <a:rPr lang="sv-SE" sz="1800" kern="100" dirty="0">
                <a:effectLst/>
                <a:latin typeface="Aptos" panose="020B0004020202020204" pitchFamily="34" charset="0"/>
                <a:ea typeface="Aptos" panose="020B0004020202020204" pitchFamily="34" charset="0"/>
                <a:cs typeface="Times New Roman" panose="02020603050405020304" pitchFamily="18" charset="0"/>
              </a:rPr>
              <a:t>. Teamet "lyfter" de individuella prestationerna.</a:t>
            </a:r>
          </a:p>
          <a:p>
            <a:pPr marL="342900" lvl="0" indent="-342900">
              <a:spcAft>
                <a:spcPts val="800"/>
              </a:spcAft>
              <a:buFont typeface="Arial" panose="020B0604020202020204" pitchFamily="34" charset="0"/>
              <a:buChar char="•"/>
              <a:tabLst>
                <a:tab pos="457200" algn="l"/>
              </a:tabLst>
            </a:pPr>
            <a:r>
              <a:rPr lang="sv-SE" sz="1800" b="1" kern="100" dirty="0">
                <a:effectLst/>
                <a:latin typeface="Aptos" panose="020B0004020202020204" pitchFamily="34" charset="0"/>
                <a:ea typeface="Aptos" panose="020B0004020202020204" pitchFamily="34" charset="0"/>
                <a:cs typeface="Times New Roman" panose="02020603050405020304" pitchFamily="18" charset="0"/>
              </a:rPr>
              <a:t>Snabbt agerande</a:t>
            </a:r>
            <a:r>
              <a:rPr lang="sv-SE" sz="1800" kern="100" dirty="0">
                <a:effectLst/>
                <a:latin typeface="Aptos" panose="020B0004020202020204" pitchFamily="34" charset="0"/>
                <a:ea typeface="Aptos" panose="020B0004020202020204" pitchFamily="34" charset="0"/>
                <a:cs typeface="Times New Roman" panose="02020603050405020304" pitchFamily="18" charset="0"/>
              </a:rPr>
              <a:t>. Inga "långbänkar" och kort tid mellan tanke och handling.</a:t>
            </a:r>
          </a:p>
        </p:txBody>
      </p:sp>
      <p:sp>
        <p:nvSpPr>
          <p:cNvPr id="4" name="Rectangle 5">
            <a:extLst>
              <a:ext uri="{FF2B5EF4-FFF2-40B4-BE49-F238E27FC236}">
                <a16:creationId xmlns:a16="http://schemas.microsoft.com/office/drawing/2014/main" id="{AA231161-58EE-9CF1-0E55-C56AA5D61559}"/>
              </a:ext>
            </a:extLst>
          </p:cNvPr>
          <p:cNvSpPr/>
          <p:nvPr/>
        </p:nvSpPr>
        <p:spPr>
          <a:xfrm>
            <a:off x="929770" y="6196484"/>
            <a:ext cx="3730508" cy="230832"/>
          </a:xfrm>
          <a:prstGeom prst="rect">
            <a:avLst/>
          </a:prstGeom>
        </p:spPr>
        <p:txBody>
          <a:bodyPr wrap="none">
            <a:spAutoFit/>
          </a:bodyPr>
          <a:lstStyle/>
          <a:p>
            <a:r>
              <a:rPr lang="sv-SE" sz="900" i="1" dirty="0"/>
              <a:t>Buchholz, S. &amp; Roth, T. (1987) Creating the </a:t>
            </a:r>
            <a:r>
              <a:rPr lang="sv-SE" sz="900" i="1" dirty="0" err="1"/>
              <a:t>High</a:t>
            </a:r>
            <a:r>
              <a:rPr lang="sv-SE" sz="900" i="1" dirty="0"/>
              <a:t> </a:t>
            </a:r>
            <a:r>
              <a:rPr lang="sv-SE" sz="900" i="1" dirty="0" err="1"/>
              <a:t>Performance</a:t>
            </a:r>
            <a:r>
              <a:rPr lang="sv-SE" sz="900" i="1" dirty="0"/>
              <a:t> Team.</a:t>
            </a:r>
          </a:p>
        </p:txBody>
      </p:sp>
      <p:pic>
        <p:nvPicPr>
          <p:cNvPr id="5" name="Bild 4" descr="Klassrum kontur">
            <a:extLst>
              <a:ext uri="{FF2B5EF4-FFF2-40B4-BE49-F238E27FC236}">
                <a16:creationId xmlns:a16="http://schemas.microsoft.com/office/drawing/2014/main" id="{3CBFEC08-6A2F-DA92-B2C5-9B7DA5F4D02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277600" y="0"/>
            <a:ext cx="914400" cy="914400"/>
          </a:xfrm>
          <a:prstGeom prst="rect">
            <a:avLst/>
          </a:prstGeom>
        </p:spPr>
      </p:pic>
    </p:spTree>
    <p:extLst>
      <p:ext uri="{BB962C8B-B14F-4D97-AF65-F5344CB8AC3E}">
        <p14:creationId xmlns:p14="http://schemas.microsoft.com/office/powerpoint/2010/main" val="2888672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046124B-7259-6D04-F498-002A37335A87}"/>
              </a:ext>
            </a:extLst>
          </p:cNvPr>
          <p:cNvSpPr>
            <a:spLocks noGrp="1"/>
          </p:cNvSpPr>
          <p:nvPr>
            <p:ph type="title"/>
          </p:nvPr>
        </p:nvSpPr>
        <p:spPr/>
        <p:txBody>
          <a:bodyPr/>
          <a:lstStyle/>
          <a:p>
            <a:r>
              <a:rPr lang="sv-SE" dirty="0"/>
              <a:t>Beteenden hos teammedlemmar i presterande team</a:t>
            </a:r>
          </a:p>
        </p:txBody>
      </p:sp>
      <p:sp>
        <p:nvSpPr>
          <p:cNvPr id="3" name="Platshållare för innehåll 2">
            <a:extLst>
              <a:ext uri="{FF2B5EF4-FFF2-40B4-BE49-F238E27FC236}">
                <a16:creationId xmlns:a16="http://schemas.microsoft.com/office/drawing/2014/main" id="{97DADAC2-7528-0DFC-6675-348F9719E420}"/>
              </a:ext>
            </a:extLst>
          </p:cNvPr>
          <p:cNvSpPr>
            <a:spLocks noGrp="1"/>
          </p:cNvSpPr>
          <p:nvPr>
            <p:ph idx="1"/>
          </p:nvPr>
        </p:nvSpPr>
        <p:spPr/>
        <p:txBody>
          <a:bodyPr/>
          <a:lstStyle/>
          <a:p>
            <a:r>
              <a:rPr lang="sv-SE" dirty="0"/>
              <a:t>Ställer frågor</a:t>
            </a:r>
          </a:p>
          <a:p>
            <a:r>
              <a:rPr lang="sv-SE" dirty="0"/>
              <a:t>Delar information</a:t>
            </a:r>
          </a:p>
          <a:p>
            <a:r>
              <a:rPr lang="sv-SE" dirty="0"/>
              <a:t>Ber om hjälp</a:t>
            </a:r>
          </a:p>
          <a:p>
            <a:r>
              <a:rPr lang="sv-SE" dirty="0"/>
              <a:t>Prövar nytt</a:t>
            </a:r>
          </a:p>
          <a:p>
            <a:r>
              <a:rPr lang="sv-SE" dirty="0"/>
              <a:t>Pratar om misstag för att lära</a:t>
            </a:r>
          </a:p>
          <a:p>
            <a:r>
              <a:rPr lang="sv-SE" dirty="0"/>
              <a:t>Lyssnar och låter alla komma till tals</a:t>
            </a:r>
          </a:p>
          <a:p>
            <a:r>
              <a:rPr lang="sv-SE" dirty="0"/>
              <a:t>Ber om feedback</a:t>
            </a:r>
          </a:p>
          <a:p>
            <a:r>
              <a:rPr lang="sv-SE" dirty="0"/>
              <a:t>Ger feedback</a:t>
            </a:r>
          </a:p>
          <a:p>
            <a:endParaRPr lang="sv-SE" dirty="0"/>
          </a:p>
        </p:txBody>
      </p:sp>
      <p:pic>
        <p:nvPicPr>
          <p:cNvPr id="4" name="Bild 3" descr="Klassrum kontur">
            <a:extLst>
              <a:ext uri="{FF2B5EF4-FFF2-40B4-BE49-F238E27FC236}">
                <a16:creationId xmlns:a16="http://schemas.microsoft.com/office/drawing/2014/main" id="{E4254FB8-F5A3-E32F-4827-5B4AFB8C17B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277600" y="0"/>
            <a:ext cx="914400" cy="914400"/>
          </a:xfrm>
          <a:prstGeom prst="rect">
            <a:avLst/>
          </a:prstGeom>
        </p:spPr>
      </p:pic>
    </p:spTree>
    <p:extLst>
      <p:ext uri="{BB962C8B-B14F-4D97-AF65-F5344CB8AC3E}">
        <p14:creationId xmlns:p14="http://schemas.microsoft.com/office/powerpoint/2010/main" val="1485557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2D924A9-9142-268C-B10B-2F52C48F5A36}"/>
              </a:ext>
            </a:extLst>
          </p:cNvPr>
          <p:cNvSpPr>
            <a:spLocks noGrp="1"/>
          </p:cNvSpPr>
          <p:nvPr>
            <p:ph type="title"/>
          </p:nvPr>
        </p:nvSpPr>
        <p:spPr/>
        <p:txBody>
          <a:bodyPr/>
          <a:lstStyle/>
          <a:p>
            <a:r>
              <a:rPr lang="sv-SE" dirty="0"/>
              <a:t>Googles Project </a:t>
            </a:r>
            <a:r>
              <a:rPr lang="sv-SE" dirty="0" err="1"/>
              <a:t>Aristotle</a:t>
            </a:r>
            <a:endParaRPr lang="sv-SE" dirty="0"/>
          </a:p>
        </p:txBody>
      </p:sp>
      <p:pic>
        <p:nvPicPr>
          <p:cNvPr id="4" name="Picture 2" descr="https://lh3.googleusercontent.com/eQ_WsRq5-q-m_41eEI6GLEObqpxBYJd1pm96gIa-eRSn-QXlPjwO5K6O-DHU8sxny3ChnIQE0mjpnXaaW7QAhQ=s0">
            <a:extLst>
              <a:ext uri="{FF2B5EF4-FFF2-40B4-BE49-F238E27FC236}">
                <a16:creationId xmlns:a16="http://schemas.microsoft.com/office/drawing/2014/main" id="{7911220A-7155-1EDC-E56B-5DC101A8232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6075" y="2028398"/>
            <a:ext cx="3579004" cy="4214748"/>
          </a:xfrm>
          <a:prstGeom prst="rect">
            <a:avLst/>
          </a:prstGeom>
          <a:noFill/>
          <a:extLst>
            <a:ext uri="{909E8E84-426E-40DD-AFC4-6F175D3DCCD1}">
              <a14:hiddenFill xmlns:a14="http://schemas.microsoft.com/office/drawing/2010/main">
                <a:solidFill>
                  <a:srgbClr val="FFFFFF"/>
                </a:solidFill>
              </a14:hiddenFill>
            </a:ext>
          </a:extLst>
        </p:spPr>
      </p:pic>
      <p:pic>
        <p:nvPicPr>
          <p:cNvPr id="3" name="Bildobjekt 2">
            <a:extLst>
              <a:ext uri="{FF2B5EF4-FFF2-40B4-BE49-F238E27FC236}">
                <a16:creationId xmlns:a16="http://schemas.microsoft.com/office/drawing/2014/main" id="{B4C1FE1E-306D-D6B9-151A-40F18A817D13}"/>
              </a:ext>
            </a:extLst>
          </p:cNvPr>
          <p:cNvPicPr/>
          <p:nvPr/>
        </p:nvPicPr>
        <p:blipFill>
          <a:blip r:embed="rId4"/>
          <a:stretch>
            <a:fillRect/>
          </a:stretch>
        </p:blipFill>
        <p:spPr>
          <a:xfrm>
            <a:off x="6455229" y="1735177"/>
            <a:ext cx="4660695" cy="4711149"/>
          </a:xfrm>
          <a:prstGeom prst="rect">
            <a:avLst/>
          </a:prstGeom>
        </p:spPr>
      </p:pic>
      <p:pic>
        <p:nvPicPr>
          <p:cNvPr id="6" name="Bild 5" descr="Klassrum kontur">
            <a:extLst>
              <a:ext uri="{FF2B5EF4-FFF2-40B4-BE49-F238E27FC236}">
                <a16:creationId xmlns:a16="http://schemas.microsoft.com/office/drawing/2014/main" id="{3D375B15-FDCD-004F-282F-B1BE5CF4133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825844" y="65968"/>
            <a:ext cx="607667" cy="607667"/>
          </a:xfrm>
          <a:prstGeom prst="rect">
            <a:avLst/>
          </a:prstGeom>
        </p:spPr>
      </p:pic>
      <p:pic>
        <p:nvPicPr>
          <p:cNvPr id="8" name="Bild 7" descr="Chatt kontur">
            <a:extLst>
              <a:ext uri="{FF2B5EF4-FFF2-40B4-BE49-F238E27FC236}">
                <a16:creationId xmlns:a16="http://schemas.microsoft.com/office/drawing/2014/main" id="{82E2A566-193B-1152-980E-35AAA16313F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1467852" y="3050"/>
            <a:ext cx="724148" cy="724148"/>
          </a:xfrm>
          <a:prstGeom prst="rect">
            <a:avLst/>
          </a:prstGeom>
        </p:spPr>
      </p:pic>
    </p:spTree>
    <p:extLst>
      <p:ext uri="{BB962C8B-B14F-4D97-AF65-F5344CB8AC3E}">
        <p14:creationId xmlns:p14="http://schemas.microsoft.com/office/powerpoint/2010/main" val="164054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0F95B91-8B24-68A7-10A1-7009094FE2F0}"/>
              </a:ext>
            </a:extLst>
          </p:cNvPr>
          <p:cNvSpPr>
            <a:spLocks noGrp="1"/>
          </p:cNvSpPr>
          <p:nvPr>
            <p:ph type="title"/>
          </p:nvPr>
        </p:nvSpPr>
        <p:spPr/>
        <p:txBody>
          <a:bodyPr/>
          <a:lstStyle/>
          <a:p>
            <a:r>
              <a:rPr lang="sv-SE" dirty="0"/>
              <a:t>Organisationers förmåga till lärande</a:t>
            </a:r>
          </a:p>
        </p:txBody>
      </p:sp>
      <p:graphicFrame>
        <p:nvGraphicFramePr>
          <p:cNvPr id="4" name="Content Placeholder 10">
            <a:extLst>
              <a:ext uri="{FF2B5EF4-FFF2-40B4-BE49-F238E27FC236}">
                <a16:creationId xmlns:a16="http://schemas.microsoft.com/office/drawing/2014/main" id="{1B3BD6B8-37F5-509B-FEEB-7EDEC4362685}"/>
              </a:ext>
            </a:extLst>
          </p:cNvPr>
          <p:cNvGraphicFramePr>
            <a:graphicFrameLocks noGrp="1"/>
          </p:cNvGraphicFramePr>
          <p:nvPr>
            <p:ph idx="1"/>
            <p:extLst>
              <p:ext uri="{D42A27DB-BD31-4B8C-83A1-F6EECF244321}">
                <p14:modId xmlns:p14="http://schemas.microsoft.com/office/powerpoint/2010/main" val="4080129016"/>
              </p:ext>
            </p:extLst>
          </p:nvPr>
        </p:nvGraphicFramePr>
        <p:xfrm>
          <a:off x="1309868" y="2151318"/>
          <a:ext cx="9572264" cy="4112895"/>
        </p:xfrm>
        <a:graphic>
          <a:graphicData uri="http://schemas.openxmlformats.org/drawingml/2006/table">
            <a:tbl>
              <a:tblPr firstRow="1" firstCol="1" bandRow="1"/>
              <a:tblGrid>
                <a:gridCol w="4786132">
                  <a:extLst>
                    <a:ext uri="{9D8B030D-6E8A-4147-A177-3AD203B41FA5}">
                      <a16:colId xmlns:a16="http://schemas.microsoft.com/office/drawing/2014/main" val="20000"/>
                    </a:ext>
                  </a:extLst>
                </a:gridCol>
                <a:gridCol w="4786132">
                  <a:extLst>
                    <a:ext uri="{9D8B030D-6E8A-4147-A177-3AD203B41FA5}">
                      <a16:colId xmlns:a16="http://schemas.microsoft.com/office/drawing/2014/main" val="20001"/>
                    </a:ext>
                  </a:extLst>
                </a:gridCol>
              </a:tblGrid>
              <a:tr h="0">
                <a:tc>
                  <a:txBody>
                    <a:bodyPr/>
                    <a:lstStyle/>
                    <a:p>
                      <a:pPr>
                        <a:lnSpc>
                          <a:spcPct val="107000"/>
                        </a:lnSpc>
                        <a:spcAft>
                          <a:spcPts val="0"/>
                        </a:spcAft>
                      </a:pPr>
                      <a:r>
                        <a:rPr lang="sv-SE" sz="2000" b="1" dirty="0">
                          <a:solidFill>
                            <a:srgbClr val="FFFFFF"/>
                          </a:solidFill>
                          <a:effectLst/>
                          <a:latin typeface="+mn-lt"/>
                          <a:ea typeface="Calibri" panose="020F0502020204030204" pitchFamily="34" charset="0"/>
                          <a:cs typeface="Times New Roman" panose="02020603050405020304" pitchFamily="18" charset="0"/>
                        </a:rPr>
                        <a:t>Organisationer med låg förmåga till utvecklig och lärande</a:t>
                      </a:r>
                      <a:endParaRPr lang="sv-SE" sz="20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5B9BD5"/>
                      </a:solidFill>
                      <a:prstDash val="solid"/>
                      <a:round/>
                      <a:headEnd type="none" w="med" len="med"/>
                      <a:tailEnd type="none" w="med" len="med"/>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5B9BD5"/>
                    </a:solidFill>
                  </a:tcPr>
                </a:tc>
                <a:tc>
                  <a:txBody>
                    <a:bodyPr/>
                    <a:lstStyle/>
                    <a:p>
                      <a:pPr>
                        <a:lnSpc>
                          <a:spcPct val="107000"/>
                        </a:lnSpc>
                        <a:spcAft>
                          <a:spcPts val="0"/>
                        </a:spcAft>
                      </a:pPr>
                      <a:r>
                        <a:rPr lang="sv-SE" sz="2000" b="1">
                          <a:solidFill>
                            <a:srgbClr val="FFFFFF"/>
                          </a:solidFill>
                          <a:effectLst/>
                          <a:latin typeface="+mn-lt"/>
                          <a:ea typeface="Calibri" panose="020F0502020204030204" pitchFamily="34" charset="0"/>
                          <a:cs typeface="Times New Roman" panose="02020603050405020304" pitchFamily="18" charset="0"/>
                        </a:rPr>
                        <a:t>Organisationer med hög förmåga till utveckling och lärande</a:t>
                      </a:r>
                      <a:endParaRPr lang="sv-SE" sz="2000">
                        <a:effectLst/>
                        <a:latin typeface="+mn-lt"/>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5B9BD5"/>
                    </a:solidFill>
                  </a:tcPr>
                </a:tc>
                <a:extLst>
                  <a:ext uri="{0D108BD9-81ED-4DB2-BD59-A6C34878D82A}">
                    <a16:rowId xmlns:a16="http://schemas.microsoft.com/office/drawing/2014/main" val="10000"/>
                  </a:ext>
                </a:extLst>
              </a:tr>
              <a:tr h="0">
                <a:tc>
                  <a:txBody>
                    <a:bodyPr/>
                    <a:lstStyle/>
                    <a:p>
                      <a:pPr>
                        <a:lnSpc>
                          <a:spcPct val="107000"/>
                        </a:lnSpc>
                        <a:spcAft>
                          <a:spcPts val="0"/>
                        </a:spcAft>
                      </a:pPr>
                      <a:r>
                        <a:rPr lang="sv-SE" sz="1800">
                          <a:effectLst/>
                          <a:latin typeface="+mn-lt"/>
                          <a:ea typeface="Calibri" panose="020F0502020204030204" pitchFamily="34" charset="0"/>
                          <a:cs typeface="Times New Roman" panose="02020603050405020304" pitchFamily="18" charset="0"/>
                        </a:rPr>
                        <a:t>Svårigheter och problem skyls över av ledningen därför att de betraktas som tecken på misslyckande. Vid behov utses syndabockar och verkställs ritualoffer.</a:t>
                      </a:r>
                      <a:endParaRPr lang="sv-SE" sz="20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nSpc>
                          <a:spcPct val="107000"/>
                        </a:lnSpc>
                        <a:spcAft>
                          <a:spcPts val="0"/>
                        </a:spcAft>
                      </a:pPr>
                      <a:r>
                        <a:rPr lang="sv-SE" sz="1800" dirty="0">
                          <a:effectLst/>
                          <a:latin typeface="+mn-lt"/>
                          <a:ea typeface="Calibri" panose="020F0502020204030204" pitchFamily="34" charset="0"/>
                          <a:cs typeface="Times New Roman" panose="02020603050405020304" pitchFamily="18" charset="0"/>
                        </a:rPr>
                        <a:t>Svårigheter och problem plockas fram och uttolkas i syfte att försätta organisationen i ett slags kontinuerligt kristillstånd.</a:t>
                      </a:r>
                      <a:endParaRPr lang="sv-SE" sz="20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extLst>
                  <a:ext uri="{0D108BD9-81ED-4DB2-BD59-A6C34878D82A}">
                    <a16:rowId xmlns:a16="http://schemas.microsoft.com/office/drawing/2014/main" val="10001"/>
                  </a:ext>
                </a:extLst>
              </a:tr>
              <a:tr h="0">
                <a:tc>
                  <a:txBody>
                    <a:bodyPr/>
                    <a:lstStyle/>
                    <a:p>
                      <a:pPr>
                        <a:lnSpc>
                          <a:spcPct val="107000"/>
                        </a:lnSpc>
                        <a:spcAft>
                          <a:spcPts val="0"/>
                        </a:spcAft>
                      </a:pPr>
                      <a:r>
                        <a:rPr lang="sv-SE" sz="1800">
                          <a:effectLst/>
                          <a:latin typeface="+mn-lt"/>
                          <a:ea typeface="Calibri" panose="020F0502020204030204" pitchFamily="34" charset="0"/>
                          <a:cs typeface="Times New Roman" panose="02020603050405020304" pitchFamily="18" charset="0"/>
                        </a:rPr>
                        <a:t>Endast försök som i förväg godkänts av maktcentrum är tillåtna.</a:t>
                      </a:r>
                      <a:endParaRPr lang="sv-SE" sz="20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nSpc>
                          <a:spcPct val="107000"/>
                        </a:lnSpc>
                        <a:spcAft>
                          <a:spcPts val="0"/>
                        </a:spcAft>
                      </a:pPr>
                      <a:r>
                        <a:rPr lang="sv-SE" sz="1800">
                          <a:effectLst/>
                          <a:latin typeface="+mn-lt"/>
                          <a:ea typeface="Calibri" panose="020F0502020204030204" pitchFamily="34" charset="0"/>
                          <a:cs typeface="Times New Roman" panose="02020603050405020304" pitchFamily="18" charset="0"/>
                        </a:rPr>
                        <a:t>Experiment kan initieras på många olika håll inom systemet.</a:t>
                      </a:r>
                      <a:endParaRPr lang="sv-SE" sz="20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extLst>
                  <a:ext uri="{0D108BD9-81ED-4DB2-BD59-A6C34878D82A}">
                    <a16:rowId xmlns:a16="http://schemas.microsoft.com/office/drawing/2014/main" val="10002"/>
                  </a:ext>
                </a:extLst>
              </a:tr>
              <a:tr h="0">
                <a:tc>
                  <a:txBody>
                    <a:bodyPr/>
                    <a:lstStyle/>
                    <a:p>
                      <a:pPr>
                        <a:lnSpc>
                          <a:spcPct val="107000"/>
                        </a:lnSpc>
                        <a:spcAft>
                          <a:spcPts val="0"/>
                        </a:spcAft>
                      </a:pPr>
                      <a:r>
                        <a:rPr lang="sv-SE" sz="1800">
                          <a:effectLst/>
                          <a:latin typeface="+mn-lt"/>
                          <a:ea typeface="Calibri" panose="020F0502020204030204" pitchFamily="34" charset="0"/>
                          <a:cs typeface="Times New Roman" panose="02020603050405020304" pitchFamily="18" charset="0"/>
                        </a:rPr>
                        <a:t>Försök som utfaller på ett icke önskvärt sätt leder till bortförklaringar.</a:t>
                      </a:r>
                      <a:endParaRPr lang="sv-SE" sz="20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nSpc>
                          <a:spcPct val="107000"/>
                        </a:lnSpc>
                        <a:spcAft>
                          <a:spcPts val="0"/>
                        </a:spcAft>
                      </a:pPr>
                      <a:r>
                        <a:rPr lang="sv-SE" sz="1800">
                          <a:effectLst/>
                          <a:latin typeface="+mn-lt"/>
                          <a:ea typeface="Calibri" panose="020F0502020204030204" pitchFamily="34" charset="0"/>
                          <a:cs typeface="Times New Roman" panose="02020603050405020304" pitchFamily="18" charset="0"/>
                        </a:rPr>
                        <a:t>”Misslyckanden” tillmäts stort intresse och leder till nya experiment.</a:t>
                      </a:r>
                      <a:endParaRPr lang="sv-SE" sz="20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extLst>
                  <a:ext uri="{0D108BD9-81ED-4DB2-BD59-A6C34878D82A}">
                    <a16:rowId xmlns:a16="http://schemas.microsoft.com/office/drawing/2014/main" val="10003"/>
                  </a:ext>
                </a:extLst>
              </a:tr>
              <a:tr h="0">
                <a:tc>
                  <a:txBody>
                    <a:bodyPr/>
                    <a:lstStyle/>
                    <a:p>
                      <a:pPr>
                        <a:lnSpc>
                          <a:spcPct val="107000"/>
                        </a:lnSpc>
                        <a:spcAft>
                          <a:spcPts val="0"/>
                        </a:spcAft>
                      </a:pPr>
                      <a:r>
                        <a:rPr lang="sv-SE" sz="1800">
                          <a:effectLst/>
                          <a:latin typeface="+mn-lt"/>
                          <a:ea typeface="Calibri" panose="020F0502020204030204" pitchFamily="34" charset="0"/>
                          <a:cs typeface="Times New Roman" panose="02020603050405020304" pitchFamily="18" charset="0"/>
                        </a:rPr>
                        <a:t>Belöningar utdelas främst med hänsyn till lojalitet med ledningen och de traditionella doktrinerna.</a:t>
                      </a:r>
                      <a:endParaRPr lang="sv-SE" sz="20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nSpc>
                          <a:spcPct val="107000"/>
                        </a:lnSpc>
                        <a:spcAft>
                          <a:spcPts val="0"/>
                        </a:spcAft>
                      </a:pPr>
                      <a:r>
                        <a:rPr lang="sv-SE" sz="1800">
                          <a:effectLst/>
                          <a:latin typeface="+mn-lt"/>
                          <a:ea typeface="Calibri" panose="020F0502020204030204" pitchFamily="34" charset="0"/>
                          <a:cs typeface="Times New Roman" panose="02020603050405020304" pitchFamily="18" charset="0"/>
                        </a:rPr>
                        <a:t>Belöningar utdelas till dem som kan visa på nya problem och deras lösningar.</a:t>
                      </a:r>
                      <a:endParaRPr lang="sv-SE" sz="20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extLst>
                  <a:ext uri="{0D108BD9-81ED-4DB2-BD59-A6C34878D82A}">
                    <a16:rowId xmlns:a16="http://schemas.microsoft.com/office/drawing/2014/main" val="10004"/>
                  </a:ext>
                </a:extLst>
              </a:tr>
              <a:tr h="120597">
                <a:tc>
                  <a:txBody>
                    <a:bodyPr/>
                    <a:lstStyle/>
                    <a:p>
                      <a:pPr>
                        <a:lnSpc>
                          <a:spcPct val="107000"/>
                        </a:lnSpc>
                        <a:spcAft>
                          <a:spcPts val="0"/>
                        </a:spcAft>
                      </a:pPr>
                      <a:r>
                        <a:rPr lang="sv-SE" sz="1800" dirty="0">
                          <a:effectLst/>
                          <a:latin typeface="+mn-lt"/>
                          <a:ea typeface="Calibri" panose="020F0502020204030204" pitchFamily="34" charset="0"/>
                          <a:cs typeface="Times New Roman" panose="02020603050405020304" pitchFamily="18" charset="0"/>
                        </a:rPr>
                        <a:t>Maktsystem förändras ej.</a:t>
                      </a:r>
                      <a:endParaRPr lang="sv-SE" sz="20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nSpc>
                          <a:spcPct val="107000"/>
                        </a:lnSpc>
                        <a:spcAft>
                          <a:spcPts val="0"/>
                        </a:spcAft>
                      </a:pPr>
                      <a:r>
                        <a:rPr lang="sv-SE" sz="1800" dirty="0">
                          <a:effectLst/>
                          <a:latin typeface="+mn-lt"/>
                          <a:ea typeface="Calibri" panose="020F0502020204030204" pitchFamily="34" charset="0"/>
                          <a:cs typeface="Times New Roman" panose="02020603050405020304" pitchFamily="18" charset="0"/>
                        </a:rPr>
                        <a:t>Ständiga maktförskjutningar.</a:t>
                      </a:r>
                      <a:endParaRPr lang="sv-SE" sz="20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extLst>
                  <a:ext uri="{0D108BD9-81ED-4DB2-BD59-A6C34878D82A}">
                    <a16:rowId xmlns:a16="http://schemas.microsoft.com/office/drawing/2014/main" val="10005"/>
                  </a:ext>
                </a:extLst>
              </a:tr>
            </a:tbl>
          </a:graphicData>
        </a:graphic>
      </p:graphicFrame>
      <p:sp>
        <p:nvSpPr>
          <p:cNvPr id="5" name="Oval 2">
            <a:extLst>
              <a:ext uri="{FF2B5EF4-FFF2-40B4-BE49-F238E27FC236}">
                <a16:creationId xmlns:a16="http://schemas.microsoft.com/office/drawing/2014/main" id="{EE4D4055-9AA5-B4F4-8FA2-569564E8F346}"/>
              </a:ext>
            </a:extLst>
          </p:cNvPr>
          <p:cNvSpPr/>
          <p:nvPr/>
        </p:nvSpPr>
        <p:spPr>
          <a:xfrm>
            <a:off x="5131670" y="1407973"/>
            <a:ext cx="6007261" cy="5450027"/>
          </a:xfrm>
          <a:prstGeom prst="ellipse">
            <a:avLst/>
          </a:prstGeom>
          <a:noFill/>
          <a:ln w="28575">
            <a:solidFill>
              <a:srgbClr val="EB8B0B">
                <a:alpha val="56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Rectangle 12">
            <a:extLst>
              <a:ext uri="{FF2B5EF4-FFF2-40B4-BE49-F238E27FC236}">
                <a16:creationId xmlns:a16="http://schemas.microsoft.com/office/drawing/2014/main" id="{A05A0259-E955-3E0A-1B9F-FE853A904E22}"/>
              </a:ext>
            </a:extLst>
          </p:cNvPr>
          <p:cNvSpPr/>
          <p:nvPr/>
        </p:nvSpPr>
        <p:spPr>
          <a:xfrm>
            <a:off x="1309868" y="6422799"/>
            <a:ext cx="6096000" cy="276614"/>
          </a:xfrm>
          <a:prstGeom prst="rect">
            <a:avLst/>
          </a:prstGeom>
        </p:spPr>
        <p:txBody>
          <a:bodyPr>
            <a:spAutoFit/>
          </a:bodyPr>
          <a:lstStyle/>
          <a:p>
            <a:pPr>
              <a:lnSpc>
                <a:spcPct val="107000"/>
              </a:lnSpc>
              <a:spcAft>
                <a:spcPts val="800"/>
              </a:spcAft>
            </a:pPr>
            <a:r>
              <a:rPr lang="sv-SE" sz="1200" dirty="0">
                <a:latin typeface="Times New Roman" panose="02020603050405020304" pitchFamily="18" charset="0"/>
                <a:ea typeface="Calibri" panose="020F0502020204030204" pitchFamily="34" charset="0"/>
                <a:cs typeface="Times New Roman" panose="02020603050405020304" pitchFamily="18" charset="0"/>
              </a:rPr>
              <a:t>Rhenman, Eric (1974). Organisationsproblem och långsiktsplanering</a:t>
            </a:r>
            <a:endParaRPr lang="sv-SE"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3" name="Bild 2" descr="Klassrum kontur">
            <a:extLst>
              <a:ext uri="{FF2B5EF4-FFF2-40B4-BE49-F238E27FC236}">
                <a16:creationId xmlns:a16="http://schemas.microsoft.com/office/drawing/2014/main" id="{329065CF-3FCA-CBF8-185B-0E3BDC9F0D9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277600" y="0"/>
            <a:ext cx="914400" cy="914400"/>
          </a:xfrm>
          <a:prstGeom prst="rect">
            <a:avLst/>
          </a:prstGeom>
        </p:spPr>
      </p:pic>
    </p:spTree>
    <p:extLst>
      <p:ext uri="{BB962C8B-B14F-4D97-AF65-F5344CB8AC3E}">
        <p14:creationId xmlns:p14="http://schemas.microsoft.com/office/powerpoint/2010/main" val="9481171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E1CCA2A-2D57-A8CB-5A71-AFCE1341E3FF}"/>
              </a:ext>
            </a:extLst>
          </p:cNvPr>
          <p:cNvSpPr>
            <a:spLocks noGrp="1"/>
          </p:cNvSpPr>
          <p:nvPr>
            <p:ph type="title"/>
          </p:nvPr>
        </p:nvSpPr>
        <p:spPr/>
        <p:txBody>
          <a:bodyPr/>
          <a:lstStyle/>
          <a:p>
            <a:r>
              <a:rPr lang="sv-SE" dirty="0"/>
              <a:t>Organisationers förmåga till lärande</a:t>
            </a:r>
          </a:p>
        </p:txBody>
      </p:sp>
      <p:graphicFrame>
        <p:nvGraphicFramePr>
          <p:cNvPr id="6" name="Content Placeholder 6">
            <a:extLst>
              <a:ext uri="{FF2B5EF4-FFF2-40B4-BE49-F238E27FC236}">
                <a16:creationId xmlns:a16="http://schemas.microsoft.com/office/drawing/2014/main" id="{6DF2B3F7-2650-5BC3-5458-F0B4F5B6ED92}"/>
              </a:ext>
            </a:extLst>
          </p:cNvPr>
          <p:cNvGraphicFramePr>
            <a:graphicFrameLocks noGrp="1"/>
          </p:cNvGraphicFramePr>
          <p:nvPr>
            <p:ph idx="1"/>
            <p:extLst>
              <p:ext uri="{D42A27DB-BD31-4B8C-83A1-F6EECF244321}">
                <p14:modId xmlns:p14="http://schemas.microsoft.com/office/powerpoint/2010/main" val="109890129"/>
              </p:ext>
            </p:extLst>
          </p:nvPr>
        </p:nvGraphicFramePr>
        <p:xfrm>
          <a:off x="1929115" y="2754522"/>
          <a:ext cx="8333772" cy="1732280"/>
        </p:xfrm>
        <a:graphic>
          <a:graphicData uri="http://schemas.openxmlformats.org/drawingml/2006/table">
            <a:tbl>
              <a:tblPr firstRow="1" firstCol="1" bandRow="1"/>
              <a:tblGrid>
                <a:gridCol w="4166886">
                  <a:extLst>
                    <a:ext uri="{9D8B030D-6E8A-4147-A177-3AD203B41FA5}">
                      <a16:colId xmlns:a16="http://schemas.microsoft.com/office/drawing/2014/main" val="20000"/>
                    </a:ext>
                  </a:extLst>
                </a:gridCol>
                <a:gridCol w="4166886">
                  <a:extLst>
                    <a:ext uri="{9D8B030D-6E8A-4147-A177-3AD203B41FA5}">
                      <a16:colId xmlns:a16="http://schemas.microsoft.com/office/drawing/2014/main" val="20001"/>
                    </a:ext>
                  </a:extLst>
                </a:gridCol>
              </a:tblGrid>
              <a:tr h="0">
                <a:tc>
                  <a:txBody>
                    <a:bodyPr/>
                    <a:lstStyle/>
                    <a:p>
                      <a:pPr>
                        <a:lnSpc>
                          <a:spcPct val="107000"/>
                        </a:lnSpc>
                        <a:spcAft>
                          <a:spcPts val="0"/>
                        </a:spcAft>
                      </a:pPr>
                      <a:r>
                        <a:rPr lang="sv-SE" sz="2000" b="1">
                          <a:solidFill>
                            <a:srgbClr val="FFFFFF"/>
                          </a:solidFill>
                          <a:effectLst/>
                          <a:latin typeface="+mn-lt"/>
                          <a:ea typeface="Calibri" panose="020F0502020204030204" pitchFamily="34" charset="0"/>
                          <a:cs typeface="Times New Roman" panose="02020603050405020304" pitchFamily="18" charset="0"/>
                        </a:rPr>
                        <a:t>Låg förmåga</a:t>
                      </a:r>
                      <a:endParaRPr lang="sv-SE" sz="20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5B9BD5"/>
                      </a:solidFill>
                      <a:prstDash val="solid"/>
                      <a:round/>
                      <a:headEnd type="none" w="med" len="med"/>
                      <a:tailEnd type="none" w="med" len="med"/>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5B9BD5"/>
                    </a:solidFill>
                  </a:tcPr>
                </a:tc>
                <a:tc>
                  <a:txBody>
                    <a:bodyPr/>
                    <a:lstStyle/>
                    <a:p>
                      <a:pPr>
                        <a:lnSpc>
                          <a:spcPct val="107000"/>
                        </a:lnSpc>
                        <a:spcAft>
                          <a:spcPts val="0"/>
                        </a:spcAft>
                      </a:pPr>
                      <a:r>
                        <a:rPr lang="sv-SE" sz="2000" b="1">
                          <a:solidFill>
                            <a:srgbClr val="FFFFFF"/>
                          </a:solidFill>
                          <a:effectLst/>
                          <a:latin typeface="+mn-lt"/>
                          <a:ea typeface="Calibri" panose="020F0502020204030204" pitchFamily="34" charset="0"/>
                          <a:cs typeface="Times New Roman" panose="02020603050405020304" pitchFamily="18" charset="0"/>
                        </a:rPr>
                        <a:t>Hög förmåga</a:t>
                      </a:r>
                      <a:endParaRPr lang="sv-SE" sz="2000">
                        <a:effectLst/>
                        <a:latin typeface="+mn-lt"/>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5B9BD5"/>
                    </a:solidFill>
                  </a:tcPr>
                </a:tc>
                <a:extLst>
                  <a:ext uri="{0D108BD9-81ED-4DB2-BD59-A6C34878D82A}">
                    <a16:rowId xmlns:a16="http://schemas.microsoft.com/office/drawing/2014/main" val="10000"/>
                  </a:ext>
                </a:extLst>
              </a:tr>
              <a:tr h="0">
                <a:tc>
                  <a:txBody>
                    <a:bodyPr/>
                    <a:lstStyle/>
                    <a:p>
                      <a:pPr>
                        <a:lnSpc>
                          <a:spcPct val="107000"/>
                        </a:lnSpc>
                        <a:spcAft>
                          <a:spcPts val="0"/>
                        </a:spcAft>
                      </a:pPr>
                      <a:r>
                        <a:rPr lang="sv-SE" sz="1800">
                          <a:effectLst/>
                          <a:latin typeface="+mn-lt"/>
                          <a:ea typeface="Calibri" panose="020F0502020204030204" pitchFamily="34" charset="0"/>
                          <a:cs typeface="Times New Roman" panose="02020603050405020304" pitchFamily="18" charset="0"/>
                        </a:rPr>
                        <a:t>Problem göms</a:t>
                      </a:r>
                      <a:endParaRPr lang="sv-SE" sz="20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nSpc>
                          <a:spcPct val="107000"/>
                        </a:lnSpc>
                        <a:spcAft>
                          <a:spcPts val="0"/>
                        </a:spcAft>
                      </a:pPr>
                      <a:r>
                        <a:rPr lang="sv-SE" sz="1800">
                          <a:effectLst/>
                          <a:latin typeface="+mn-lt"/>
                          <a:ea typeface="Calibri" panose="020F0502020204030204" pitchFamily="34" charset="0"/>
                          <a:cs typeface="Times New Roman" panose="02020603050405020304" pitchFamily="18" charset="0"/>
                        </a:rPr>
                        <a:t>Problem lyfts fram</a:t>
                      </a:r>
                      <a:endParaRPr lang="sv-SE" sz="20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extLst>
                  <a:ext uri="{0D108BD9-81ED-4DB2-BD59-A6C34878D82A}">
                    <a16:rowId xmlns:a16="http://schemas.microsoft.com/office/drawing/2014/main" val="10001"/>
                  </a:ext>
                </a:extLst>
              </a:tr>
              <a:tr h="0">
                <a:tc>
                  <a:txBody>
                    <a:bodyPr/>
                    <a:lstStyle/>
                    <a:p>
                      <a:pPr>
                        <a:lnSpc>
                          <a:spcPct val="107000"/>
                        </a:lnSpc>
                        <a:spcAft>
                          <a:spcPts val="0"/>
                        </a:spcAft>
                      </a:pPr>
                      <a:r>
                        <a:rPr lang="sv-SE" sz="1800">
                          <a:effectLst/>
                          <a:latin typeface="+mn-lt"/>
                          <a:ea typeface="Calibri" panose="020F0502020204030204" pitchFamily="34" charset="0"/>
                          <a:cs typeface="Times New Roman" panose="02020603050405020304" pitchFamily="18" charset="0"/>
                        </a:rPr>
                        <a:t>Endast ”godkända” förslag uppmuntras</a:t>
                      </a:r>
                      <a:endParaRPr lang="sv-SE" sz="20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nSpc>
                          <a:spcPct val="107000"/>
                        </a:lnSpc>
                        <a:spcAft>
                          <a:spcPts val="0"/>
                        </a:spcAft>
                      </a:pPr>
                      <a:r>
                        <a:rPr lang="sv-SE" sz="1800">
                          <a:effectLst/>
                          <a:latin typeface="+mn-lt"/>
                          <a:ea typeface="Calibri" panose="020F0502020204030204" pitchFamily="34" charset="0"/>
                          <a:cs typeface="Times New Roman" panose="02020603050405020304" pitchFamily="18" charset="0"/>
                        </a:rPr>
                        <a:t>Experimenterande</a:t>
                      </a:r>
                      <a:endParaRPr lang="sv-SE" sz="20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extLst>
                  <a:ext uri="{0D108BD9-81ED-4DB2-BD59-A6C34878D82A}">
                    <a16:rowId xmlns:a16="http://schemas.microsoft.com/office/drawing/2014/main" val="10002"/>
                  </a:ext>
                </a:extLst>
              </a:tr>
              <a:tr h="0">
                <a:tc>
                  <a:txBody>
                    <a:bodyPr/>
                    <a:lstStyle/>
                    <a:p>
                      <a:pPr>
                        <a:lnSpc>
                          <a:spcPct val="107000"/>
                        </a:lnSpc>
                        <a:spcAft>
                          <a:spcPts val="0"/>
                        </a:spcAft>
                      </a:pPr>
                      <a:r>
                        <a:rPr lang="sv-SE" sz="1800">
                          <a:effectLst/>
                          <a:latin typeface="+mn-lt"/>
                          <a:ea typeface="Calibri" panose="020F0502020204030204" pitchFamily="34" charset="0"/>
                          <a:cs typeface="Times New Roman" panose="02020603050405020304" pitchFamily="18" charset="0"/>
                        </a:rPr>
                        <a:t>Misslyckande bortförklaras</a:t>
                      </a:r>
                      <a:endParaRPr lang="sv-SE" sz="20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nSpc>
                          <a:spcPct val="107000"/>
                        </a:lnSpc>
                        <a:spcAft>
                          <a:spcPts val="0"/>
                        </a:spcAft>
                      </a:pPr>
                      <a:r>
                        <a:rPr lang="sv-SE" sz="1800">
                          <a:effectLst/>
                          <a:latin typeface="+mn-lt"/>
                          <a:ea typeface="Calibri" panose="020F0502020204030204" pitchFamily="34" charset="0"/>
                          <a:cs typeface="Times New Roman" panose="02020603050405020304" pitchFamily="18" charset="0"/>
                        </a:rPr>
                        <a:t>Misslyckande = lärande</a:t>
                      </a:r>
                      <a:endParaRPr lang="sv-SE" sz="20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extLst>
                  <a:ext uri="{0D108BD9-81ED-4DB2-BD59-A6C34878D82A}">
                    <a16:rowId xmlns:a16="http://schemas.microsoft.com/office/drawing/2014/main" val="10003"/>
                  </a:ext>
                </a:extLst>
              </a:tr>
              <a:tr h="0">
                <a:tc>
                  <a:txBody>
                    <a:bodyPr/>
                    <a:lstStyle/>
                    <a:p>
                      <a:pPr>
                        <a:lnSpc>
                          <a:spcPct val="107000"/>
                        </a:lnSpc>
                        <a:spcAft>
                          <a:spcPts val="0"/>
                        </a:spcAft>
                      </a:pPr>
                      <a:r>
                        <a:rPr lang="sv-SE" sz="1800">
                          <a:effectLst/>
                          <a:latin typeface="+mn-lt"/>
                          <a:ea typeface="Calibri" panose="020F0502020204030204" pitchFamily="34" charset="0"/>
                          <a:cs typeface="Times New Roman" panose="02020603050405020304" pitchFamily="18" charset="0"/>
                        </a:rPr>
                        <a:t>Belöning enligt ”tradition”</a:t>
                      </a:r>
                      <a:endParaRPr lang="sv-SE" sz="20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nSpc>
                          <a:spcPct val="107000"/>
                        </a:lnSpc>
                        <a:spcAft>
                          <a:spcPts val="0"/>
                        </a:spcAft>
                      </a:pPr>
                      <a:r>
                        <a:rPr lang="sv-SE" sz="1800">
                          <a:effectLst/>
                          <a:latin typeface="+mn-lt"/>
                          <a:ea typeface="Calibri" panose="020F0502020204030204" pitchFamily="34" charset="0"/>
                          <a:cs typeface="Times New Roman" panose="02020603050405020304" pitchFamily="18" charset="0"/>
                        </a:rPr>
                        <a:t>Nya idéer belönas</a:t>
                      </a:r>
                      <a:endParaRPr lang="sv-SE" sz="20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extLst>
                  <a:ext uri="{0D108BD9-81ED-4DB2-BD59-A6C34878D82A}">
                    <a16:rowId xmlns:a16="http://schemas.microsoft.com/office/drawing/2014/main" val="10004"/>
                  </a:ext>
                </a:extLst>
              </a:tr>
              <a:tr h="0">
                <a:tc>
                  <a:txBody>
                    <a:bodyPr/>
                    <a:lstStyle/>
                    <a:p>
                      <a:pPr>
                        <a:lnSpc>
                          <a:spcPct val="107000"/>
                        </a:lnSpc>
                        <a:spcAft>
                          <a:spcPts val="0"/>
                        </a:spcAft>
                      </a:pPr>
                      <a:r>
                        <a:rPr lang="sv-SE" sz="1800" dirty="0">
                          <a:effectLst/>
                          <a:latin typeface="+mn-lt"/>
                          <a:ea typeface="Calibri" panose="020F0502020204030204" pitchFamily="34" charset="0"/>
                          <a:cs typeface="Times New Roman" panose="02020603050405020304" pitchFamily="18" charset="0"/>
                        </a:rPr>
                        <a:t>Fast maktstruktur</a:t>
                      </a:r>
                      <a:endParaRPr lang="sv-SE" sz="20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nSpc>
                          <a:spcPct val="107000"/>
                        </a:lnSpc>
                        <a:spcAft>
                          <a:spcPts val="0"/>
                        </a:spcAft>
                      </a:pPr>
                      <a:r>
                        <a:rPr lang="sv-SE" sz="1800" dirty="0">
                          <a:effectLst/>
                          <a:latin typeface="+mn-lt"/>
                          <a:ea typeface="Calibri" panose="020F0502020204030204" pitchFamily="34" charset="0"/>
                          <a:cs typeface="Times New Roman" panose="02020603050405020304" pitchFamily="18" charset="0"/>
                        </a:rPr>
                        <a:t>Öppen maktstruktur</a:t>
                      </a:r>
                      <a:endParaRPr lang="sv-SE" sz="20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extLst>
                  <a:ext uri="{0D108BD9-81ED-4DB2-BD59-A6C34878D82A}">
                    <a16:rowId xmlns:a16="http://schemas.microsoft.com/office/drawing/2014/main" val="10005"/>
                  </a:ext>
                </a:extLst>
              </a:tr>
            </a:tbl>
          </a:graphicData>
        </a:graphic>
      </p:graphicFrame>
      <p:sp>
        <p:nvSpPr>
          <p:cNvPr id="8" name="Rectangle 7">
            <a:extLst>
              <a:ext uri="{FF2B5EF4-FFF2-40B4-BE49-F238E27FC236}">
                <a16:creationId xmlns:a16="http://schemas.microsoft.com/office/drawing/2014/main" id="{CC659913-D28D-CF7E-F166-F7B421E3CBEE}"/>
              </a:ext>
            </a:extLst>
          </p:cNvPr>
          <p:cNvSpPr/>
          <p:nvPr/>
        </p:nvSpPr>
        <p:spPr>
          <a:xfrm>
            <a:off x="1824943" y="4706925"/>
            <a:ext cx="9460374" cy="261290"/>
          </a:xfrm>
          <a:prstGeom prst="rect">
            <a:avLst/>
          </a:prstGeom>
        </p:spPr>
        <p:txBody>
          <a:bodyPr wrap="square">
            <a:spAutoFit/>
          </a:bodyPr>
          <a:lstStyle/>
          <a:p>
            <a:pPr>
              <a:lnSpc>
                <a:spcPct val="107000"/>
              </a:lnSpc>
              <a:spcAft>
                <a:spcPts val="800"/>
              </a:spcAft>
            </a:pPr>
            <a:r>
              <a:rPr lang="en-US" sz="1100" dirty="0" err="1">
                <a:latin typeface="Times New Roman" panose="02020603050405020304" pitchFamily="18" charset="0"/>
                <a:ea typeface="Calibri" panose="020F0502020204030204" pitchFamily="34" charset="0"/>
                <a:cs typeface="Times New Roman" panose="02020603050405020304" pitchFamily="18" charset="0"/>
              </a:rPr>
              <a:t>Senge</a:t>
            </a:r>
            <a:r>
              <a:rPr lang="en-US" sz="1100" dirty="0">
                <a:latin typeface="Times New Roman" panose="02020603050405020304" pitchFamily="18" charset="0"/>
                <a:ea typeface="Calibri" panose="020F0502020204030204" pitchFamily="34" charset="0"/>
                <a:cs typeface="Times New Roman" panose="02020603050405020304" pitchFamily="18" charset="0"/>
              </a:rPr>
              <a:t>, Peter. (1990) The Fifth Discipline: The art and practice of the learning organization</a:t>
            </a:r>
            <a:endParaRPr lang="sv-SE" sz="11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3" name="Bild 2" descr="Klassrum kontur">
            <a:extLst>
              <a:ext uri="{FF2B5EF4-FFF2-40B4-BE49-F238E27FC236}">
                <a16:creationId xmlns:a16="http://schemas.microsoft.com/office/drawing/2014/main" id="{6C4A952A-C319-186D-3A05-54ACAFCC8B1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277600" y="0"/>
            <a:ext cx="914400" cy="914400"/>
          </a:xfrm>
          <a:prstGeom prst="rect">
            <a:avLst/>
          </a:prstGeom>
        </p:spPr>
      </p:pic>
      <p:sp>
        <p:nvSpPr>
          <p:cNvPr id="4" name="Oval 2">
            <a:extLst>
              <a:ext uri="{FF2B5EF4-FFF2-40B4-BE49-F238E27FC236}">
                <a16:creationId xmlns:a16="http://schemas.microsoft.com/office/drawing/2014/main" id="{DD6C2399-D122-4B4A-48D2-8FEDDDC3C3DA}"/>
              </a:ext>
            </a:extLst>
          </p:cNvPr>
          <p:cNvSpPr/>
          <p:nvPr/>
        </p:nvSpPr>
        <p:spPr>
          <a:xfrm>
            <a:off x="5530682" y="2055813"/>
            <a:ext cx="3779596" cy="3429000"/>
          </a:xfrm>
          <a:prstGeom prst="ellipse">
            <a:avLst/>
          </a:prstGeom>
          <a:noFill/>
          <a:ln w="28575">
            <a:solidFill>
              <a:srgbClr val="EB8B0B">
                <a:alpha val="56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178116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34313DA-B2F9-6FD1-6A19-85148280F5C5}"/>
              </a:ext>
            </a:extLst>
          </p:cNvPr>
          <p:cNvSpPr>
            <a:spLocks noGrp="1"/>
          </p:cNvSpPr>
          <p:nvPr>
            <p:ph type="title"/>
          </p:nvPr>
        </p:nvSpPr>
        <p:spPr/>
        <p:txBody>
          <a:bodyPr/>
          <a:lstStyle/>
          <a:p>
            <a:r>
              <a:rPr lang="sv-SE" dirty="0"/>
              <a:t>Ledarens verktygslåda för att skapa psykologisk trygghet</a:t>
            </a:r>
          </a:p>
        </p:txBody>
      </p:sp>
      <p:graphicFrame>
        <p:nvGraphicFramePr>
          <p:cNvPr id="4" name="Content Placeholder 4">
            <a:extLst>
              <a:ext uri="{FF2B5EF4-FFF2-40B4-BE49-F238E27FC236}">
                <a16:creationId xmlns:a16="http://schemas.microsoft.com/office/drawing/2014/main" id="{CA18A081-B613-B51B-E778-79FD1429A7BE}"/>
              </a:ext>
            </a:extLst>
          </p:cNvPr>
          <p:cNvGraphicFramePr>
            <a:graphicFrameLocks noGrp="1"/>
          </p:cNvGraphicFramePr>
          <p:nvPr>
            <p:ph idx="1"/>
            <p:extLst>
              <p:ext uri="{D42A27DB-BD31-4B8C-83A1-F6EECF244321}">
                <p14:modId xmlns:p14="http://schemas.microsoft.com/office/powerpoint/2010/main" val="2201261335"/>
              </p:ext>
            </p:extLst>
          </p:nvPr>
        </p:nvGraphicFramePr>
        <p:xfrm>
          <a:off x="624841" y="2649538"/>
          <a:ext cx="10942318" cy="2773680"/>
        </p:xfrm>
        <a:graphic>
          <a:graphicData uri="http://schemas.openxmlformats.org/drawingml/2006/table">
            <a:tbl>
              <a:tblPr/>
              <a:tblGrid>
                <a:gridCol w="1319212">
                  <a:extLst>
                    <a:ext uri="{9D8B030D-6E8A-4147-A177-3AD203B41FA5}">
                      <a16:colId xmlns:a16="http://schemas.microsoft.com/office/drawing/2014/main" val="20000"/>
                    </a:ext>
                  </a:extLst>
                </a:gridCol>
                <a:gridCol w="3787140">
                  <a:extLst>
                    <a:ext uri="{9D8B030D-6E8A-4147-A177-3AD203B41FA5}">
                      <a16:colId xmlns:a16="http://schemas.microsoft.com/office/drawing/2014/main" val="20001"/>
                    </a:ext>
                  </a:extLst>
                </a:gridCol>
                <a:gridCol w="3126428">
                  <a:extLst>
                    <a:ext uri="{9D8B030D-6E8A-4147-A177-3AD203B41FA5}">
                      <a16:colId xmlns:a16="http://schemas.microsoft.com/office/drawing/2014/main" val="20002"/>
                    </a:ext>
                  </a:extLst>
                </a:gridCol>
                <a:gridCol w="2709538">
                  <a:extLst>
                    <a:ext uri="{9D8B030D-6E8A-4147-A177-3AD203B41FA5}">
                      <a16:colId xmlns:a16="http://schemas.microsoft.com/office/drawing/2014/main" val="20003"/>
                    </a:ext>
                  </a:extLst>
                </a:gridCol>
              </a:tblGrid>
              <a:tr h="0">
                <a:tc>
                  <a:txBody>
                    <a:bodyPr/>
                    <a:lstStyle/>
                    <a:p>
                      <a:pPr marL="0" marR="0" fontAlgn="t">
                        <a:spcBef>
                          <a:spcPts val="0"/>
                        </a:spcBef>
                        <a:spcAft>
                          <a:spcPts val="0"/>
                        </a:spcAft>
                      </a:pPr>
                      <a:r>
                        <a:rPr lang="sv-SE" sz="1800" b="1" dirty="0">
                          <a:effectLst/>
                          <a:latin typeface="Calibri" panose="020F0502020204030204" pitchFamily="34" charset="0"/>
                        </a:rPr>
                        <a:t>KATEGORI</a:t>
                      </a:r>
                      <a:endParaRPr lang="sv-SE" sz="1800" dirty="0">
                        <a:effectLst/>
                        <a:latin typeface="Calibri" panose="020F0502020204030204" pitchFamily="34" charset="0"/>
                      </a:endParaRPr>
                    </a:p>
                  </a:txBody>
                  <a:tcPr marL="68082" marR="68082"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chemeClr val="accent2"/>
                    </a:solidFill>
                  </a:tcPr>
                </a:tc>
                <a:tc>
                  <a:txBody>
                    <a:bodyPr/>
                    <a:lstStyle/>
                    <a:p>
                      <a:pPr marL="0" marR="0" fontAlgn="t">
                        <a:spcBef>
                          <a:spcPts val="0"/>
                        </a:spcBef>
                        <a:spcAft>
                          <a:spcPts val="0"/>
                        </a:spcAft>
                      </a:pPr>
                      <a:r>
                        <a:rPr lang="sv-SE" sz="1800" b="1" dirty="0">
                          <a:effectLst/>
                          <a:latin typeface="Calibri" panose="020F0502020204030204" pitchFamily="34" charset="0"/>
                        </a:rPr>
                        <a:t>Skapa utrymme</a:t>
                      </a:r>
                      <a:endParaRPr lang="sv-SE" sz="1800" dirty="0">
                        <a:effectLst/>
                        <a:latin typeface="Calibri" panose="020F0502020204030204" pitchFamily="34" charset="0"/>
                      </a:endParaRPr>
                    </a:p>
                  </a:txBody>
                  <a:tcPr marL="68082" marR="68082"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chemeClr val="accent2"/>
                    </a:solidFill>
                  </a:tcPr>
                </a:tc>
                <a:tc>
                  <a:txBody>
                    <a:bodyPr/>
                    <a:lstStyle/>
                    <a:p>
                      <a:pPr marL="0" marR="0" fontAlgn="t">
                        <a:spcBef>
                          <a:spcPts val="0"/>
                        </a:spcBef>
                        <a:spcAft>
                          <a:spcPts val="0"/>
                        </a:spcAft>
                      </a:pPr>
                      <a:r>
                        <a:rPr lang="sv-SE" sz="1800" b="1" dirty="0">
                          <a:effectLst/>
                          <a:latin typeface="Calibri" panose="020F0502020204030204" pitchFamily="34" charset="0"/>
                        </a:rPr>
                        <a:t>Bjud in till medverkan</a:t>
                      </a:r>
                      <a:endParaRPr lang="sv-SE" sz="1800" dirty="0">
                        <a:effectLst/>
                        <a:latin typeface="Calibri" panose="020F0502020204030204" pitchFamily="34" charset="0"/>
                      </a:endParaRPr>
                    </a:p>
                  </a:txBody>
                  <a:tcPr marL="68082" marR="68082"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chemeClr val="accent2"/>
                    </a:solidFill>
                  </a:tcPr>
                </a:tc>
                <a:tc>
                  <a:txBody>
                    <a:bodyPr/>
                    <a:lstStyle/>
                    <a:p>
                      <a:pPr marL="0" marR="0" fontAlgn="t">
                        <a:spcBef>
                          <a:spcPts val="0"/>
                        </a:spcBef>
                        <a:spcAft>
                          <a:spcPts val="0"/>
                        </a:spcAft>
                      </a:pPr>
                      <a:r>
                        <a:rPr lang="sv-SE" sz="1800" b="1" dirty="0">
                          <a:effectLst/>
                          <a:latin typeface="Calibri" panose="020F0502020204030204" pitchFamily="34" charset="0"/>
                        </a:rPr>
                        <a:t>Reagera produktivt</a:t>
                      </a:r>
                      <a:endParaRPr lang="sv-SE" sz="1800" dirty="0">
                        <a:effectLst/>
                        <a:latin typeface="Calibri" panose="020F0502020204030204" pitchFamily="34" charset="0"/>
                      </a:endParaRPr>
                    </a:p>
                  </a:txBody>
                  <a:tcPr marL="68082" marR="68082"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chemeClr val="accent2"/>
                    </a:solidFill>
                  </a:tcPr>
                </a:tc>
                <a:extLst>
                  <a:ext uri="{0D108BD9-81ED-4DB2-BD59-A6C34878D82A}">
                    <a16:rowId xmlns:a16="http://schemas.microsoft.com/office/drawing/2014/main" val="10000"/>
                  </a:ext>
                </a:extLst>
              </a:tr>
              <a:tr h="0">
                <a:tc>
                  <a:txBody>
                    <a:bodyPr/>
                    <a:lstStyle/>
                    <a:p>
                      <a:pPr marL="0" marR="0" fontAlgn="t">
                        <a:spcBef>
                          <a:spcPts val="0"/>
                        </a:spcBef>
                        <a:spcAft>
                          <a:spcPts val="0"/>
                        </a:spcAft>
                      </a:pPr>
                      <a:r>
                        <a:rPr lang="sv-SE" sz="1200" b="1" dirty="0">
                          <a:effectLst/>
                          <a:latin typeface="Calibri" panose="020F0502020204030204" pitchFamily="34" charset="0"/>
                        </a:rPr>
                        <a:t>Ledaruppgift</a:t>
                      </a:r>
                      <a:endParaRPr lang="sv-SE" sz="1200" dirty="0">
                        <a:effectLst/>
                        <a:latin typeface="Calibri" panose="020F0502020204030204" pitchFamily="34" charset="0"/>
                      </a:endParaRPr>
                    </a:p>
                  </a:txBody>
                  <a:tcPr marL="68082" marR="68082"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chemeClr val="accent2">
                        <a:lumMod val="40000"/>
                        <a:lumOff val="60000"/>
                      </a:schemeClr>
                    </a:solidFill>
                  </a:tcPr>
                </a:tc>
                <a:tc>
                  <a:txBody>
                    <a:bodyPr/>
                    <a:lstStyle/>
                    <a:p>
                      <a:pPr marL="742950" lvl="1" indent="-285750" rtl="0" fontAlgn="ctr">
                        <a:spcBef>
                          <a:spcPts val="0"/>
                        </a:spcBef>
                        <a:spcAft>
                          <a:spcPts val="0"/>
                        </a:spcAft>
                        <a:buFont typeface="Arial" panose="020B0604020202020204" pitchFamily="34" charset="0"/>
                        <a:buChar char="•"/>
                      </a:pPr>
                      <a:r>
                        <a:rPr lang="sv-SE" sz="1200" b="1" dirty="0">
                          <a:effectLst/>
                          <a:latin typeface="Calibri" panose="020F0502020204030204" pitchFamily="34" charset="0"/>
                        </a:rPr>
                        <a:t>Sätt upp ramverk för arbetet</a:t>
                      </a:r>
                      <a:endParaRPr lang="sv-SE" sz="2000" b="1" dirty="0">
                        <a:effectLst/>
                      </a:endParaRPr>
                    </a:p>
                    <a:p>
                      <a:pPr marL="1352535" lvl="2" indent="-285750" rtl="0" fontAlgn="ctr">
                        <a:spcBef>
                          <a:spcPts val="0"/>
                        </a:spcBef>
                        <a:spcAft>
                          <a:spcPts val="0"/>
                        </a:spcAft>
                        <a:buFont typeface="Arial" panose="020B0604020202020204" pitchFamily="34" charset="0"/>
                        <a:buChar char="•"/>
                      </a:pPr>
                      <a:r>
                        <a:rPr lang="sv-SE" sz="1200" dirty="0">
                          <a:effectLst/>
                          <a:latin typeface="Calibri" panose="020F0502020204030204" pitchFamily="34" charset="0"/>
                        </a:rPr>
                        <a:t>Klargör förväntningarna kring misslyckanden, osäkerheter och beroenden för att tydliggöra vikten av att ta till orda</a:t>
                      </a:r>
                      <a:endParaRPr lang="sv-SE" sz="2000" dirty="0">
                        <a:effectLst/>
                      </a:endParaRPr>
                    </a:p>
                    <a:p>
                      <a:pPr marL="742950" lvl="1" indent="-285750" rtl="0" fontAlgn="ctr">
                        <a:spcBef>
                          <a:spcPts val="0"/>
                        </a:spcBef>
                        <a:spcAft>
                          <a:spcPts val="0"/>
                        </a:spcAft>
                        <a:buFont typeface="Arial" panose="020B0604020202020204" pitchFamily="34" charset="0"/>
                        <a:buChar char="•"/>
                      </a:pPr>
                      <a:r>
                        <a:rPr lang="sv-SE" sz="1200" b="1" dirty="0">
                          <a:effectLst/>
                          <a:latin typeface="Calibri" panose="020F0502020204030204" pitchFamily="34" charset="0"/>
                        </a:rPr>
                        <a:t>Lyfta fram syftet</a:t>
                      </a:r>
                      <a:endParaRPr lang="sv-SE" sz="2000" b="1" dirty="0">
                        <a:effectLst/>
                      </a:endParaRPr>
                    </a:p>
                    <a:p>
                      <a:pPr marL="1352535" lvl="2" indent="-285750" rtl="0" fontAlgn="ctr">
                        <a:spcBef>
                          <a:spcPts val="0"/>
                        </a:spcBef>
                        <a:spcAft>
                          <a:spcPts val="0"/>
                        </a:spcAft>
                        <a:buFont typeface="Arial" panose="020B0604020202020204" pitchFamily="34" charset="0"/>
                        <a:buChar char="•"/>
                      </a:pPr>
                      <a:r>
                        <a:rPr lang="sv-SE" sz="1200" dirty="0">
                          <a:effectLst/>
                          <a:latin typeface="Calibri" panose="020F0502020204030204" pitchFamily="34" charset="0"/>
                        </a:rPr>
                        <a:t>Identifiera vad som står på spel, varför är de viktigt och för vem</a:t>
                      </a:r>
                      <a:endParaRPr lang="sv-SE" sz="2000" dirty="0">
                        <a:effectLst/>
                      </a:endParaRPr>
                    </a:p>
                  </a:txBody>
                  <a:tcPr marL="68082" marR="68082"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chemeClr val="accent2">
                        <a:lumMod val="40000"/>
                        <a:lumOff val="60000"/>
                      </a:schemeClr>
                    </a:solidFill>
                  </a:tcPr>
                </a:tc>
                <a:tc>
                  <a:txBody>
                    <a:bodyPr/>
                    <a:lstStyle/>
                    <a:p>
                      <a:pPr marL="742950" lvl="1" indent="-285750" rtl="0" fontAlgn="ctr">
                        <a:spcBef>
                          <a:spcPts val="0"/>
                        </a:spcBef>
                        <a:spcAft>
                          <a:spcPts val="0"/>
                        </a:spcAft>
                        <a:buFont typeface="Arial" panose="020B0604020202020204" pitchFamily="34" charset="0"/>
                        <a:buChar char="•"/>
                      </a:pPr>
                      <a:r>
                        <a:rPr lang="sv-SE" sz="1200" b="1" dirty="0">
                          <a:effectLst/>
                          <a:latin typeface="Calibri" panose="020F0502020204030204" pitchFamily="34" charset="0"/>
                        </a:rPr>
                        <a:t>Ödmjukhet</a:t>
                      </a:r>
                      <a:endParaRPr lang="sv-SE" sz="2000" b="1" dirty="0">
                        <a:effectLst/>
                      </a:endParaRPr>
                    </a:p>
                    <a:p>
                      <a:pPr marL="1352535" lvl="2" indent="-285750" rtl="0" fontAlgn="ctr">
                        <a:spcBef>
                          <a:spcPts val="0"/>
                        </a:spcBef>
                        <a:spcAft>
                          <a:spcPts val="0"/>
                        </a:spcAft>
                        <a:buFont typeface="Arial" panose="020B0604020202020204" pitchFamily="34" charset="0"/>
                        <a:buChar char="•"/>
                      </a:pPr>
                      <a:r>
                        <a:rPr lang="sv-SE" sz="1200" dirty="0">
                          <a:effectLst/>
                          <a:latin typeface="Calibri" panose="020F0502020204030204" pitchFamily="34" charset="0"/>
                        </a:rPr>
                        <a:t>Medge brister</a:t>
                      </a:r>
                      <a:endParaRPr lang="sv-SE" sz="2000" dirty="0">
                        <a:effectLst/>
                      </a:endParaRPr>
                    </a:p>
                    <a:p>
                      <a:pPr marL="742950" lvl="1" indent="-285750" rtl="0" fontAlgn="ctr">
                        <a:spcBef>
                          <a:spcPts val="0"/>
                        </a:spcBef>
                        <a:spcAft>
                          <a:spcPts val="0"/>
                        </a:spcAft>
                        <a:buFont typeface="Arial" panose="020B0604020202020204" pitchFamily="34" charset="0"/>
                        <a:buChar char="•"/>
                      </a:pPr>
                      <a:r>
                        <a:rPr lang="sv-SE" sz="1200" b="1" dirty="0">
                          <a:effectLst/>
                          <a:latin typeface="Calibri" panose="020F0502020204030204" pitchFamily="34" charset="0"/>
                        </a:rPr>
                        <a:t>Öva på frågvishet</a:t>
                      </a:r>
                      <a:endParaRPr lang="sv-SE" sz="2000" b="1" dirty="0">
                        <a:effectLst/>
                      </a:endParaRPr>
                    </a:p>
                    <a:p>
                      <a:pPr marL="1352535" lvl="2" indent="-285750" rtl="0" fontAlgn="ctr">
                        <a:spcBef>
                          <a:spcPts val="0"/>
                        </a:spcBef>
                        <a:spcAft>
                          <a:spcPts val="0"/>
                        </a:spcAft>
                        <a:buFont typeface="Arial" panose="020B0604020202020204" pitchFamily="34" charset="0"/>
                        <a:buChar char="•"/>
                      </a:pPr>
                      <a:r>
                        <a:rPr lang="sv-SE" sz="1200" dirty="0">
                          <a:effectLst/>
                          <a:latin typeface="Calibri" panose="020F0502020204030204" pitchFamily="34" charset="0"/>
                        </a:rPr>
                        <a:t>Ställ bra frågor</a:t>
                      </a:r>
                      <a:endParaRPr lang="sv-SE" sz="2000" dirty="0">
                        <a:effectLst/>
                      </a:endParaRPr>
                    </a:p>
                    <a:p>
                      <a:pPr marL="742950" lvl="1" indent="-285750" rtl="0" fontAlgn="ctr">
                        <a:spcBef>
                          <a:spcPts val="0"/>
                        </a:spcBef>
                        <a:spcAft>
                          <a:spcPts val="0"/>
                        </a:spcAft>
                        <a:buFont typeface="Arial" panose="020B0604020202020204" pitchFamily="34" charset="0"/>
                        <a:buChar char="•"/>
                      </a:pPr>
                      <a:r>
                        <a:rPr lang="sv-SE" sz="1200" dirty="0">
                          <a:effectLst/>
                          <a:latin typeface="Calibri" panose="020F0502020204030204" pitchFamily="34" charset="0"/>
                        </a:rPr>
                        <a:t>Visa uppmärksamt lyssnande</a:t>
                      </a:r>
                      <a:endParaRPr lang="sv-SE" sz="2000" dirty="0">
                        <a:effectLst/>
                      </a:endParaRPr>
                    </a:p>
                    <a:p>
                      <a:pPr marL="742950" lvl="1" indent="-285750" rtl="0" fontAlgn="ctr">
                        <a:spcBef>
                          <a:spcPts val="0"/>
                        </a:spcBef>
                        <a:spcAft>
                          <a:spcPts val="0"/>
                        </a:spcAft>
                        <a:buFont typeface="Arial" panose="020B0604020202020204" pitchFamily="34" charset="0"/>
                        <a:buChar char="•"/>
                      </a:pPr>
                      <a:r>
                        <a:rPr lang="sv-SE" sz="1200" b="1" dirty="0">
                          <a:effectLst/>
                          <a:latin typeface="Calibri" panose="020F0502020204030204" pitchFamily="34" charset="0"/>
                        </a:rPr>
                        <a:t>Sätt upp strukturer och processer</a:t>
                      </a:r>
                      <a:endParaRPr lang="sv-SE" sz="2000" b="1" dirty="0">
                        <a:effectLst/>
                      </a:endParaRPr>
                    </a:p>
                    <a:p>
                      <a:pPr marL="1352535" lvl="2" indent="-285750" rtl="0" fontAlgn="ctr">
                        <a:spcBef>
                          <a:spcPts val="0"/>
                        </a:spcBef>
                        <a:spcAft>
                          <a:spcPts val="0"/>
                        </a:spcAft>
                        <a:buFont typeface="Arial" panose="020B0604020202020204" pitchFamily="34" charset="0"/>
                        <a:buChar char="•"/>
                      </a:pPr>
                      <a:r>
                        <a:rPr lang="sv-SE" sz="1200" dirty="0">
                          <a:effectLst/>
                          <a:latin typeface="Calibri" panose="020F0502020204030204" pitchFamily="34" charset="0"/>
                        </a:rPr>
                        <a:t>Skapa forum för återkoppling</a:t>
                      </a:r>
                      <a:endParaRPr lang="sv-SE" sz="2000" dirty="0">
                        <a:effectLst/>
                      </a:endParaRPr>
                    </a:p>
                    <a:p>
                      <a:pPr marL="1352535" lvl="2" indent="-285750" rtl="0" fontAlgn="ctr">
                        <a:spcBef>
                          <a:spcPts val="0"/>
                        </a:spcBef>
                        <a:spcAft>
                          <a:spcPts val="0"/>
                        </a:spcAft>
                        <a:buFont typeface="Arial" panose="020B0604020202020204" pitchFamily="34" charset="0"/>
                        <a:buChar char="•"/>
                      </a:pPr>
                      <a:r>
                        <a:rPr lang="sv-SE" sz="1200" dirty="0">
                          <a:effectLst/>
                          <a:latin typeface="Calibri" panose="020F0502020204030204" pitchFamily="34" charset="0"/>
                        </a:rPr>
                        <a:t>Ge riktlinjer för diskussioner och dialoger </a:t>
                      </a:r>
                      <a:endParaRPr lang="sv-SE" sz="2000" dirty="0">
                        <a:effectLst/>
                      </a:endParaRPr>
                    </a:p>
                  </a:txBody>
                  <a:tcPr marL="68082" marR="68082"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chemeClr val="accent2">
                        <a:lumMod val="40000"/>
                        <a:lumOff val="60000"/>
                      </a:schemeClr>
                    </a:solidFill>
                  </a:tcPr>
                </a:tc>
                <a:tc>
                  <a:txBody>
                    <a:bodyPr/>
                    <a:lstStyle/>
                    <a:p>
                      <a:pPr marL="742950" lvl="1" indent="-285750" rtl="0" fontAlgn="ctr">
                        <a:spcBef>
                          <a:spcPts val="0"/>
                        </a:spcBef>
                        <a:spcAft>
                          <a:spcPts val="0"/>
                        </a:spcAft>
                        <a:buFont typeface="Arial" panose="020B0604020202020204" pitchFamily="34" charset="0"/>
                        <a:buChar char="•"/>
                      </a:pPr>
                      <a:r>
                        <a:rPr lang="sv-SE" sz="1200" b="1" dirty="0">
                          <a:effectLst/>
                          <a:latin typeface="Calibri" panose="020F0502020204030204" pitchFamily="34" charset="0"/>
                        </a:rPr>
                        <a:t>Uttryck uppskattning</a:t>
                      </a:r>
                      <a:endParaRPr lang="sv-SE" sz="2000" b="1" dirty="0">
                        <a:effectLst/>
                      </a:endParaRPr>
                    </a:p>
                    <a:p>
                      <a:pPr marL="1352535" lvl="2" indent="-285750" rtl="0" fontAlgn="ctr">
                        <a:spcBef>
                          <a:spcPts val="0"/>
                        </a:spcBef>
                        <a:spcAft>
                          <a:spcPts val="0"/>
                        </a:spcAft>
                        <a:buFont typeface="Arial" panose="020B0604020202020204" pitchFamily="34" charset="0"/>
                        <a:buChar char="•"/>
                      </a:pPr>
                      <a:r>
                        <a:rPr lang="sv-SE" sz="1200" dirty="0">
                          <a:effectLst/>
                          <a:latin typeface="Calibri" panose="020F0502020204030204" pitchFamily="34" charset="0"/>
                        </a:rPr>
                        <a:t>Lyssna</a:t>
                      </a:r>
                      <a:endParaRPr lang="sv-SE" sz="2000" dirty="0">
                        <a:effectLst/>
                      </a:endParaRPr>
                    </a:p>
                    <a:p>
                      <a:pPr marL="742950" lvl="1" indent="-285750" rtl="0" fontAlgn="ctr">
                        <a:spcBef>
                          <a:spcPts val="0"/>
                        </a:spcBef>
                        <a:spcAft>
                          <a:spcPts val="0"/>
                        </a:spcAft>
                        <a:buFont typeface="Arial" panose="020B0604020202020204" pitchFamily="34" charset="0"/>
                        <a:buChar char="•"/>
                      </a:pPr>
                      <a:r>
                        <a:rPr lang="sv-SE" sz="1200" dirty="0">
                          <a:effectLst/>
                          <a:latin typeface="Calibri" panose="020F0502020204030204" pitchFamily="34" charset="0"/>
                        </a:rPr>
                        <a:t>Bekräfta och tacka</a:t>
                      </a:r>
                      <a:endParaRPr lang="sv-SE" sz="2000" dirty="0">
                        <a:effectLst/>
                      </a:endParaRPr>
                    </a:p>
                    <a:p>
                      <a:pPr marL="742950" lvl="1" indent="-285750" rtl="0" fontAlgn="ctr">
                        <a:spcBef>
                          <a:spcPts val="0"/>
                        </a:spcBef>
                        <a:spcAft>
                          <a:spcPts val="0"/>
                        </a:spcAft>
                        <a:buFont typeface="Arial" panose="020B0604020202020204" pitchFamily="34" charset="0"/>
                        <a:buChar char="•"/>
                      </a:pPr>
                      <a:r>
                        <a:rPr lang="sv-SE" sz="1200" b="1" dirty="0">
                          <a:effectLst/>
                          <a:latin typeface="Calibri" panose="020F0502020204030204" pitchFamily="34" charset="0"/>
                        </a:rPr>
                        <a:t>Ta bort misslyckandets stigma (synsätt)</a:t>
                      </a:r>
                      <a:endParaRPr lang="sv-SE" sz="2000" b="1" dirty="0">
                        <a:effectLst/>
                      </a:endParaRPr>
                    </a:p>
                    <a:p>
                      <a:pPr marL="1352535" lvl="2" indent="-285750" rtl="0" fontAlgn="ctr">
                        <a:spcBef>
                          <a:spcPts val="0"/>
                        </a:spcBef>
                        <a:spcAft>
                          <a:spcPts val="0"/>
                        </a:spcAft>
                        <a:buFont typeface="Arial" panose="020B0604020202020204" pitchFamily="34" charset="0"/>
                        <a:buChar char="•"/>
                      </a:pPr>
                      <a:r>
                        <a:rPr lang="sv-SE" sz="1200" dirty="0">
                          <a:effectLst/>
                          <a:latin typeface="Calibri" panose="020F0502020204030204" pitchFamily="34" charset="0"/>
                        </a:rPr>
                        <a:t>Blicka framåt</a:t>
                      </a:r>
                      <a:endParaRPr lang="sv-SE" sz="2000" dirty="0">
                        <a:effectLst/>
                      </a:endParaRPr>
                    </a:p>
                    <a:p>
                      <a:pPr marL="1352535" lvl="2" indent="-285750" rtl="0" fontAlgn="ctr">
                        <a:spcBef>
                          <a:spcPts val="0"/>
                        </a:spcBef>
                        <a:spcAft>
                          <a:spcPts val="0"/>
                        </a:spcAft>
                        <a:buFont typeface="Arial" panose="020B0604020202020204" pitchFamily="34" charset="0"/>
                        <a:buChar char="•"/>
                      </a:pPr>
                      <a:r>
                        <a:rPr lang="sv-SE" sz="1200" dirty="0">
                          <a:effectLst/>
                          <a:latin typeface="Calibri" panose="020F0502020204030204" pitchFamily="34" charset="0"/>
                        </a:rPr>
                        <a:t>Erbjud hjälp</a:t>
                      </a:r>
                      <a:endParaRPr lang="sv-SE" sz="2000" dirty="0">
                        <a:effectLst/>
                      </a:endParaRPr>
                    </a:p>
                    <a:p>
                      <a:pPr marL="1352535" lvl="2" indent="-285750" rtl="0" fontAlgn="ctr">
                        <a:spcBef>
                          <a:spcPts val="0"/>
                        </a:spcBef>
                        <a:spcAft>
                          <a:spcPts val="0"/>
                        </a:spcAft>
                        <a:buFont typeface="Arial" panose="020B0604020202020204" pitchFamily="34" charset="0"/>
                        <a:buChar char="•"/>
                      </a:pPr>
                      <a:r>
                        <a:rPr lang="sv-SE" sz="1200" dirty="0">
                          <a:effectLst/>
                          <a:latin typeface="Calibri" panose="020F0502020204030204" pitchFamily="34" charset="0"/>
                        </a:rPr>
                        <a:t>Diskutera, tänk över och </a:t>
                      </a:r>
                      <a:r>
                        <a:rPr lang="sv-SE" sz="1200" dirty="0" err="1">
                          <a:effectLst/>
                          <a:latin typeface="Calibri" panose="020F0502020204030204" pitchFamily="34" charset="0"/>
                        </a:rPr>
                        <a:t>brainstorma</a:t>
                      </a:r>
                      <a:r>
                        <a:rPr lang="sv-SE" sz="1200" dirty="0">
                          <a:effectLst/>
                          <a:latin typeface="Calibri" panose="020F0502020204030204" pitchFamily="34" charset="0"/>
                        </a:rPr>
                        <a:t> kring nästa steg</a:t>
                      </a:r>
                      <a:endParaRPr lang="sv-SE" sz="2000" dirty="0">
                        <a:effectLst/>
                      </a:endParaRPr>
                    </a:p>
                  </a:txBody>
                  <a:tcPr marL="68082" marR="68082"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001"/>
                  </a:ext>
                </a:extLst>
              </a:tr>
              <a:tr h="0">
                <a:tc>
                  <a:txBody>
                    <a:bodyPr/>
                    <a:lstStyle/>
                    <a:p>
                      <a:pPr marL="0" marR="0" fontAlgn="t">
                        <a:spcBef>
                          <a:spcPts val="0"/>
                        </a:spcBef>
                        <a:spcAft>
                          <a:spcPts val="0"/>
                        </a:spcAft>
                      </a:pPr>
                      <a:r>
                        <a:rPr lang="sv-SE" sz="1200" b="1">
                          <a:effectLst/>
                          <a:latin typeface="Calibri" panose="020F0502020204030204" pitchFamily="34" charset="0"/>
                        </a:rPr>
                        <a:t>Resultat</a:t>
                      </a:r>
                      <a:endParaRPr lang="sv-SE" sz="1200">
                        <a:effectLst/>
                        <a:latin typeface="Calibri" panose="020F0502020204030204" pitchFamily="34" charset="0"/>
                      </a:endParaRPr>
                    </a:p>
                  </a:txBody>
                  <a:tcPr marL="68082" marR="68082"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sv-SE" sz="1200" i="1" dirty="0">
                          <a:effectLst/>
                          <a:latin typeface="Calibri" panose="020F0502020204030204" pitchFamily="34" charset="0"/>
                        </a:rPr>
                        <a:t>Gemensamma förväntningar på systemet</a:t>
                      </a:r>
                    </a:p>
                  </a:txBody>
                  <a:tcPr marL="68082" marR="68082"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sv-SE" sz="1200" i="1" dirty="0">
                          <a:effectLst/>
                          <a:latin typeface="Calibri" panose="020F0502020204030204" pitchFamily="34" charset="0"/>
                        </a:rPr>
                        <a:t>Tron att det man säger välkomnas</a:t>
                      </a:r>
                    </a:p>
                  </a:txBody>
                  <a:tcPr marL="68082" marR="68082"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sv-SE" sz="1200" i="1" dirty="0">
                          <a:effectLst/>
                          <a:latin typeface="Calibri" panose="020F0502020204030204" pitchFamily="34" charset="0"/>
                        </a:rPr>
                        <a:t>Fokus på ständigt lärande</a:t>
                      </a:r>
                    </a:p>
                  </a:txBody>
                  <a:tcPr marL="68082" marR="68082"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5" name="Rectangle 6">
            <a:extLst>
              <a:ext uri="{FF2B5EF4-FFF2-40B4-BE49-F238E27FC236}">
                <a16:creationId xmlns:a16="http://schemas.microsoft.com/office/drawing/2014/main" id="{BC0887B4-6E28-826C-2077-AA8A9A5D3C23}"/>
              </a:ext>
            </a:extLst>
          </p:cNvPr>
          <p:cNvSpPr/>
          <p:nvPr/>
        </p:nvSpPr>
        <p:spPr>
          <a:xfrm>
            <a:off x="624841" y="5718051"/>
            <a:ext cx="6096000" cy="261610"/>
          </a:xfrm>
          <a:prstGeom prst="rect">
            <a:avLst/>
          </a:prstGeom>
        </p:spPr>
        <p:txBody>
          <a:bodyPr>
            <a:spAutoFit/>
          </a:bodyPr>
          <a:lstStyle/>
          <a:p>
            <a:r>
              <a:rPr lang="sv-SE" sz="1100" dirty="0"/>
              <a:t>Amy C Edmondson (2019). The </a:t>
            </a:r>
            <a:r>
              <a:rPr lang="sv-SE" sz="1100" dirty="0" err="1"/>
              <a:t>fearless</a:t>
            </a:r>
            <a:r>
              <a:rPr lang="sv-SE" sz="1100" dirty="0"/>
              <a:t> </a:t>
            </a:r>
            <a:r>
              <a:rPr lang="sv-SE" sz="1100" dirty="0" err="1"/>
              <a:t>organization</a:t>
            </a:r>
            <a:r>
              <a:rPr lang="sv-SE" sz="1100" dirty="0"/>
              <a:t>. Psykologisk trygghet på jobbet</a:t>
            </a:r>
          </a:p>
        </p:txBody>
      </p:sp>
      <p:pic>
        <p:nvPicPr>
          <p:cNvPr id="6" name="Bild 5" descr="Klassrum kontur">
            <a:extLst>
              <a:ext uri="{FF2B5EF4-FFF2-40B4-BE49-F238E27FC236}">
                <a16:creationId xmlns:a16="http://schemas.microsoft.com/office/drawing/2014/main" id="{B2C9FC0E-0D53-E24D-3E08-3006A9F20B5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277600" y="0"/>
            <a:ext cx="914400" cy="914400"/>
          </a:xfrm>
          <a:prstGeom prst="rect">
            <a:avLst/>
          </a:prstGeom>
        </p:spPr>
      </p:pic>
    </p:spTree>
    <p:extLst>
      <p:ext uri="{BB962C8B-B14F-4D97-AF65-F5344CB8AC3E}">
        <p14:creationId xmlns:p14="http://schemas.microsoft.com/office/powerpoint/2010/main" val="22526136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990FFC1-9AFE-C3E5-510C-24001C61004B}"/>
              </a:ext>
            </a:extLst>
          </p:cNvPr>
          <p:cNvSpPr>
            <a:spLocks noGrp="1"/>
          </p:cNvSpPr>
          <p:nvPr>
            <p:ph type="title"/>
          </p:nvPr>
        </p:nvSpPr>
        <p:spPr/>
        <p:txBody>
          <a:bodyPr/>
          <a:lstStyle/>
          <a:p>
            <a:r>
              <a:rPr lang="sv-SE" dirty="0"/>
              <a:t>Vad innebär Psykologisk trygghet för er?</a:t>
            </a:r>
          </a:p>
        </p:txBody>
      </p:sp>
      <p:sp>
        <p:nvSpPr>
          <p:cNvPr id="3" name="Platshållare för innehåll 2">
            <a:extLst>
              <a:ext uri="{FF2B5EF4-FFF2-40B4-BE49-F238E27FC236}">
                <a16:creationId xmlns:a16="http://schemas.microsoft.com/office/drawing/2014/main" id="{6EAD4417-8BDF-E8AC-EB25-9B07AF1AB720}"/>
              </a:ext>
            </a:extLst>
          </p:cNvPr>
          <p:cNvSpPr>
            <a:spLocks noGrp="1"/>
          </p:cNvSpPr>
          <p:nvPr>
            <p:ph idx="1"/>
          </p:nvPr>
        </p:nvSpPr>
        <p:spPr/>
        <p:txBody>
          <a:bodyPr/>
          <a:lstStyle/>
          <a:p>
            <a:r>
              <a:rPr lang="sv-SE" dirty="0"/>
              <a:t>Hur kan ni som team skapa en kultur där ni inte bara fokuserar på individuella prestationer utan också bygger starka relationer baserade på tillit och respekt?</a:t>
            </a:r>
          </a:p>
          <a:p>
            <a:r>
              <a:rPr lang="sv-SE" dirty="0"/>
              <a:t>Hur kan du vara med och skapa en miljö där psykologisk trygghet möjliggör lärande, kreativitet och produktiva meningsskiljaktigheter i ditt team?</a:t>
            </a:r>
          </a:p>
          <a:p>
            <a:r>
              <a:rPr lang="sv-SE" dirty="0"/>
              <a:t>Vilka konkreta steg kan ledaren och teammedlemmarna ta för att förändra synen på misslyckanden från något negativt till en naturlig och värdefull del av utveckling och innovation?</a:t>
            </a:r>
          </a:p>
          <a:p>
            <a:endParaRPr lang="sv-SE" dirty="0"/>
          </a:p>
        </p:txBody>
      </p:sp>
      <p:pic>
        <p:nvPicPr>
          <p:cNvPr id="4" name="Bild 3" descr="Klotter kontur">
            <a:extLst>
              <a:ext uri="{FF2B5EF4-FFF2-40B4-BE49-F238E27FC236}">
                <a16:creationId xmlns:a16="http://schemas.microsoft.com/office/drawing/2014/main" id="{0C26C862-A720-9598-979A-031CE506BC5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735101" y="118993"/>
            <a:ext cx="484149" cy="484149"/>
          </a:xfrm>
          <a:prstGeom prst="rect">
            <a:avLst/>
          </a:prstGeom>
        </p:spPr>
      </p:pic>
      <p:pic>
        <p:nvPicPr>
          <p:cNvPr id="5" name="Bild 4" descr="Tanke kontur">
            <a:extLst>
              <a:ext uri="{FF2B5EF4-FFF2-40B4-BE49-F238E27FC236}">
                <a16:creationId xmlns:a16="http://schemas.microsoft.com/office/drawing/2014/main" id="{4AC9B053-77EE-9945-C92E-81E68869F46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193000" y="124920"/>
            <a:ext cx="478222" cy="478222"/>
          </a:xfrm>
          <a:prstGeom prst="rect">
            <a:avLst/>
          </a:prstGeom>
        </p:spPr>
      </p:pic>
      <p:pic>
        <p:nvPicPr>
          <p:cNvPr id="6" name="Bild 5" descr="Chatt kontur">
            <a:extLst>
              <a:ext uri="{FF2B5EF4-FFF2-40B4-BE49-F238E27FC236}">
                <a16:creationId xmlns:a16="http://schemas.microsoft.com/office/drawing/2014/main" id="{0D4496AF-D15F-792C-3F30-8C7301A33B3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1353800" y="0"/>
            <a:ext cx="722134" cy="722134"/>
          </a:xfrm>
          <a:prstGeom prst="rect">
            <a:avLst/>
          </a:prstGeom>
        </p:spPr>
      </p:pic>
    </p:spTree>
    <p:extLst>
      <p:ext uri="{BB962C8B-B14F-4D97-AF65-F5344CB8AC3E}">
        <p14:creationId xmlns:p14="http://schemas.microsoft.com/office/powerpoint/2010/main" val="42681020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82460C9-4942-E30E-E482-5EC1402B18BA}"/>
              </a:ext>
            </a:extLst>
          </p:cNvPr>
          <p:cNvSpPr>
            <a:spLocks noGrp="1"/>
          </p:cNvSpPr>
          <p:nvPr>
            <p:ph type="title"/>
          </p:nvPr>
        </p:nvSpPr>
        <p:spPr/>
        <p:txBody>
          <a:bodyPr/>
          <a:lstStyle/>
          <a:p>
            <a:r>
              <a:rPr lang="sv-SE" dirty="0"/>
              <a:t>Hur kan ni …</a:t>
            </a:r>
          </a:p>
        </p:txBody>
      </p:sp>
      <p:sp>
        <p:nvSpPr>
          <p:cNvPr id="3" name="Platshållare för innehåll 2">
            <a:extLst>
              <a:ext uri="{FF2B5EF4-FFF2-40B4-BE49-F238E27FC236}">
                <a16:creationId xmlns:a16="http://schemas.microsoft.com/office/drawing/2014/main" id="{0B7D795B-13B5-34DD-34D4-F4FF4A91AD6E}"/>
              </a:ext>
            </a:extLst>
          </p:cNvPr>
          <p:cNvSpPr>
            <a:spLocks noGrp="1"/>
          </p:cNvSpPr>
          <p:nvPr>
            <p:ph idx="1"/>
          </p:nvPr>
        </p:nvSpPr>
        <p:spPr/>
        <p:txBody>
          <a:bodyPr/>
          <a:lstStyle/>
          <a:p>
            <a:r>
              <a:rPr lang="sv-SE" dirty="0"/>
              <a:t>Skapa utrymme</a:t>
            </a:r>
          </a:p>
          <a:p>
            <a:r>
              <a:rPr lang="sv-SE" dirty="0"/>
              <a:t>Bjuda in till medverkan</a:t>
            </a:r>
          </a:p>
          <a:p>
            <a:r>
              <a:rPr lang="sv-SE" dirty="0"/>
              <a:t>Reagera produktivt</a:t>
            </a:r>
          </a:p>
          <a:p>
            <a:endParaRPr lang="sv-SE" dirty="0"/>
          </a:p>
        </p:txBody>
      </p:sp>
      <p:graphicFrame>
        <p:nvGraphicFramePr>
          <p:cNvPr id="4" name="Content Placeholder 4">
            <a:extLst>
              <a:ext uri="{FF2B5EF4-FFF2-40B4-BE49-F238E27FC236}">
                <a16:creationId xmlns:a16="http://schemas.microsoft.com/office/drawing/2014/main" id="{27E6D2E8-66C1-3C9C-DFD2-015B3D07ABB1}"/>
              </a:ext>
            </a:extLst>
          </p:cNvPr>
          <p:cNvGraphicFramePr>
            <a:graphicFrameLocks/>
          </p:cNvGraphicFramePr>
          <p:nvPr>
            <p:extLst>
              <p:ext uri="{D42A27DB-BD31-4B8C-83A1-F6EECF244321}">
                <p14:modId xmlns:p14="http://schemas.microsoft.com/office/powerpoint/2010/main" val="3569036022"/>
              </p:ext>
            </p:extLst>
          </p:nvPr>
        </p:nvGraphicFramePr>
        <p:xfrm>
          <a:off x="624841" y="3769043"/>
          <a:ext cx="10942318" cy="2407920"/>
        </p:xfrm>
        <a:graphic>
          <a:graphicData uri="http://schemas.openxmlformats.org/drawingml/2006/table">
            <a:tbl>
              <a:tblPr/>
              <a:tblGrid>
                <a:gridCol w="1319212">
                  <a:extLst>
                    <a:ext uri="{9D8B030D-6E8A-4147-A177-3AD203B41FA5}">
                      <a16:colId xmlns:a16="http://schemas.microsoft.com/office/drawing/2014/main" val="20000"/>
                    </a:ext>
                  </a:extLst>
                </a:gridCol>
                <a:gridCol w="3787140">
                  <a:extLst>
                    <a:ext uri="{9D8B030D-6E8A-4147-A177-3AD203B41FA5}">
                      <a16:colId xmlns:a16="http://schemas.microsoft.com/office/drawing/2014/main" val="20001"/>
                    </a:ext>
                  </a:extLst>
                </a:gridCol>
                <a:gridCol w="3126428">
                  <a:extLst>
                    <a:ext uri="{9D8B030D-6E8A-4147-A177-3AD203B41FA5}">
                      <a16:colId xmlns:a16="http://schemas.microsoft.com/office/drawing/2014/main" val="20002"/>
                    </a:ext>
                  </a:extLst>
                </a:gridCol>
                <a:gridCol w="2709538">
                  <a:extLst>
                    <a:ext uri="{9D8B030D-6E8A-4147-A177-3AD203B41FA5}">
                      <a16:colId xmlns:a16="http://schemas.microsoft.com/office/drawing/2014/main" val="20003"/>
                    </a:ext>
                  </a:extLst>
                </a:gridCol>
              </a:tblGrid>
              <a:tr h="0">
                <a:tc>
                  <a:txBody>
                    <a:bodyPr/>
                    <a:lstStyle/>
                    <a:p>
                      <a:pPr marL="0" marR="0" fontAlgn="t">
                        <a:spcBef>
                          <a:spcPts val="0"/>
                        </a:spcBef>
                        <a:spcAft>
                          <a:spcPts val="0"/>
                        </a:spcAft>
                      </a:pPr>
                      <a:r>
                        <a:rPr lang="sv-SE" sz="1800" b="1" dirty="0">
                          <a:effectLst/>
                          <a:latin typeface="Calibri" panose="020F0502020204030204" pitchFamily="34" charset="0"/>
                        </a:rPr>
                        <a:t>KATEGORI</a:t>
                      </a:r>
                      <a:endParaRPr lang="sv-SE" sz="1800" dirty="0">
                        <a:effectLst/>
                        <a:latin typeface="Calibri" panose="020F0502020204030204" pitchFamily="34" charset="0"/>
                      </a:endParaRPr>
                    </a:p>
                  </a:txBody>
                  <a:tcPr marL="68082" marR="68082"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chemeClr val="accent2"/>
                    </a:solidFill>
                  </a:tcPr>
                </a:tc>
                <a:tc>
                  <a:txBody>
                    <a:bodyPr/>
                    <a:lstStyle/>
                    <a:p>
                      <a:pPr marL="0" marR="0" fontAlgn="t">
                        <a:spcBef>
                          <a:spcPts val="0"/>
                        </a:spcBef>
                        <a:spcAft>
                          <a:spcPts val="0"/>
                        </a:spcAft>
                      </a:pPr>
                      <a:r>
                        <a:rPr lang="sv-SE" sz="1800" b="1" dirty="0">
                          <a:effectLst/>
                          <a:latin typeface="Calibri" panose="020F0502020204030204" pitchFamily="34" charset="0"/>
                        </a:rPr>
                        <a:t>Skapa utrymme</a:t>
                      </a:r>
                      <a:endParaRPr lang="sv-SE" sz="1800" dirty="0">
                        <a:effectLst/>
                        <a:latin typeface="Calibri" panose="020F0502020204030204" pitchFamily="34" charset="0"/>
                      </a:endParaRPr>
                    </a:p>
                  </a:txBody>
                  <a:tcPr marL="68082" marR="68082"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chemeClr val="accent2"/>
                    </a:solidFill>
                  </a:tcPr>
                </a:tc>
                <a:tc>
                  <a:txBody>
                    <a:bodyPr/>
                    <a:lstStyle/>
                    <a:p>
                      <a:pPr marL="0" marR="0" fontAlgn="t">
                        <a:spcBef>
                          <a:spcPts val="0"/>
                        </a:spcBef>
                        <a:spcAft>
                          <a:spcPts val="0"/>
                        </a:spcAft>
                      </a:pPr>
                      <a:r>
                        <a:rPr lang="sv-SE" sz="1800" b="1" dirty="0">
                          <a:effectLst/>
                          <a:latin typeface="Calibri" panose="020F0502020204030204" pitchFamily="34" charset="0"/>
                        </a:rPr>
                        <a:t>Bjud in till medverkan</a:t>
                      </a:r>
                      <a:endParaRPr lang="sv-SE" sz="1800" dirty="0">
                        <a:effectLst/>
                        <a:latin typeface="Calibri" panose="020F0502020204030204" pitchFamily="34" charset="0"/>
                      </a:endParaRPr>
                    </a:p>
                  </a:txBody>
                  <a:tcPr marL="68082" marR="68082"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chemeClr val="accent2"/>
                    </a:solidFill>
                  </a:tcPr>
                </a:tc>
                <a:tc>
                  <a:txBody>
                    <a:bodyPr/>
                    <a:lstStyle/>
                    <a:p>
                      <a:pPr marL="0" marR="0" fontAlgn="t">
                        <a:spcBef>
                          <a:spcPts val="0"/>
                        </a:spcBef>
                        <a:spcAft>
                          <a:spcPts val="0"/>
                        </a:spcAft>
                      </a:pPr>
                      <a:r>
                        <a:rPr lang="sv-SE" sz="1800" b="1" dirty="0">
                          <a:effectLst/>
                          <a:latin typeface="Calibri" panose="020F0502020204030204" pitchFamily="34" charset="0"/>
                        </a:rPr>
                        <a:t>Reagera produktivt</a:t>
                      </a:r>
                      <a:endParaRPr lang="sv-SE" sz="1800" dirty="0">
                        <a:effectLst/>
                        <a:latin typeface="Calibri" panose="020F0502020204030204" pitchFamily="34" charset="0"/>
                      </a:endParaRPr>
                    </a:p>
                  </a:txBody>
                  <a:tcPr marL="68082" marR="68082"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chemeClr val="accent2"/>
                    </a:solidFill>
                  </a:tcPr>
                </a:tc>
                <a:extLst>
                  <a:ext uri="{0D108BD9-81ED-4DB2-BD59-A6C34878D82A}">
                    <a16:rowId xmlns:a16="http://schemas.microsoft.com/office/drawing/2014/main" val="10000"/>
                  </a:ext>
                </a:extLst>
              </a:tr>
              <a:tr h="0">
                <a:tc>
                  <a:txBody>
                    <a:bodyPr/>
                    <a:lstStyle/>
                    <a:p>
                      <a:pPr marL="0" marR="0" fontAlgn="t">
                        <a:spcBef>
                          <a:spcPts val="0"/>
                        </a:spcBef>
                        <a:spcAft>
                          <a:spcPts val="0"/>
                        </a:spcAft>
                      </a:pPr>
                      <a:r>
                        <a:rPr lang="sv-SE" sz="1200" b="1" dirty="0">
                          <a:effectLst/>
                          <a:latin typeface="Calibri" panose="020F0502020204030204" pitchFamily="34" charset="0"/>
                        </a:rPr>
                        <a:t>Ledaruppgift</a:t>
                      </a:r>
                      <a:endParaRPr lang="sv-SE" sz="1200" dirty="0">
                        <a:effectLst/>
                        <a:latin typeface="Calibri" panose="020F0502020204030204" pitchFamily="34" charset="0"/>
                      </a:endParaRPr>
                    </a:p>
                  </a:txBody>
                  <a:tcPr marL="68082" marR="68082"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chemeClr val="accent2">
                        <a:lumMod val="40000"/>
                        <a:lumOff val="60000"/>
                      </a:schemeClr>
                    </a:solidFill>
                  </a:tcPr>
                </a:tc>
                <a:tc>
                  <a:txBody>
                    <a:bodyPr/>
                    <a:lstStyle/>
                    <a:p>
                      <a:pPr marL="742950" lvl="1" indent="-285750" rtl="0" fontAlgn="ctr">
                        <a:spcBef>
                          <a:spcPts val="0"/>
                        </a:spcBef>
                        <a:spcAft>
                          <a:spcPts val="0"/>
                        </a:spcAft>
                        <a:buFont typeface="Arial" panose="020B0604020202020204" pitchFamily="34" charset="0"/>
                        <a:buChar char="•"/>
                      </a:pPr>
                      <a:r>
                        <a:rPr lang="sv-SE" sz="1200" b="1" dirty="0">
                          <a:effectLst/>
                          <a:latin typeface="Calibri" panose="020F0502020204030204" pitchFamily="34" charset="0"/>
                        </a:rPr>
                        <a:t>Sätt upp ramverk för arbetet</a:t>
                      </a:r>
                      <a:endParaRPr lang="sv-SE" sz="2000" b="1" dirty="0">
                        <a:effectLst/>
                      </a:endParaRPr>
                    </a:p>
                    <a:p>
                      <a:pPr marL="742950" lvl="1" indent="-285750" rtl="0" fontAlgn="ctr">
                        <a:spcBef>
                          <a:spcPts val="0"/>
                        </a:spcBef>
                        <a:spcAft>
                          <a:spcPts val="0"/>
                        </a:spcAft>
                        <a:buFont typeface="Arial" panose="020B0604020202020204" pitchFamily="34" charset="0"/>
                        <a:buChar char="•"/>
                      </a:pPr>
                      <a:r>
                        <a:rPr lang="sv-SE" sz="1200" dirty="0">
                          <a:effectLst/>
                          <a:latin typeface="Calibri" panose="020F0502020204030204" pitchFamily="34" charset="0"/>
                        </a:rPr>
                        <a:t>Klargör förväntningarna kring misslyckanden, osäkerheter och beroenden för att tydliggöra vikten av att ta till orda</a:t>
                      </a:r>
                      <a:endParaRPr lang="sv-SE" sz="2000" dirty="0">
                        <a:effectLst/>
                      </a:endParaRPr>
                    </a:p>
                    <a:p>
                      <a:pPr marL="742950" lvl="1" indent="-285750" rtl="0" fontAlgn="ctr">
                        <a:spcBef>
                          <a:spcPts val="0"/>
                        </a:spcBef>
                        <a:spcAft>
                          <a:spcPts val="0"/>
                        </a:spcAft>
                        <a:buFont typeface="Arial" panose="020B0604020202020204" pitchFamily="34" charset="0"/>
                        <a:buChar char="•"/>
                      </a:pPr>
                      <a:r>
                        <a:rPr lang="sv-SE" sz="1200" b="1" dirty="0">
                          <a:effectLst/>
                          <a:latin typeface="Calibri" panose="020F0502020204030204" pitchFamily="34" charset="0"/>
                        </a:rPr>
                        <a:t>Lyfta fram syftet</a:t>
                      </a:r>
                      <a:endParaRPr lang="sv-SE" sz="2000" b="1" dirty="0">
                        <a:effectLst/>
                      </a:endParaRPr>
                    </a:p>
                    <a:p>
                      <a:pPr marL="742950" lvl="1" indent="-285750" rtl="0" fontAlgn="ctr">
                        <a:spcBef>
                          <a:spcPts val="0"/>
                        </a:spcBef>
                        <a:spcAft>
                          <a:spcPts val="0"/>
                        </a:spcAft>
                        <a:buFont typeface="Arial" panose="020B0604020202020204" pitchFamily="34" charset="0"/>
                        <a:buChar char="•"/>
                      </a:pPr>
                      <a:r>
                        <a:rPr lang="sv-SE" sz="1200" dirty="0">
                          <a:effectLst/>
                          <a:latin typeface="Calibri" panose="020F0502020204030204" pitchFamily="34" charset="0"/>
                        </a:rPr>
                        <a:t>Identifiera vad som står på spel, varför är de viktigt och för vem</a:t>
                      </a:r>
                      <a:endParaRPr lang="sv-SE" sz="2000" dirty="0">
                        <a:effectLst/>
                      </a:endParaRPr>
                    </a:p>
                  </a:txBody>
                  <a:tcPr marL="68082" marR="68082"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chemeClr val="accent2">
                        <a:lumMod val="40000"/>
                        <a:lumOff val="60000"/>
                      </a:schemeClr>
                    </a:solidFill>
                  </a:tcPr>
                </a:tc>
                <a:tc>
                  <a:txBody>
                    <a:bodyPr/>
                    <a:lstStyle/>
                    <a:p>
                      <a:pPr marL="742950" lvl="1" indent="-285750" rtl="0" fontAlgn="ctr">
                        <a:spcBef>
                          <a:spcPts val="0"/>
                        </a:spcBef>
                        <a:spcAft>
                          <a:spcPts val="0"/>
                        </a:spcAft>
                        <a:buFont typeface="Arial" panose="020B0604020202020204" pitchFamily="34" charset="0"/>
                        <a:buChar char="•"/>
                      </a:pPr>
                      <a:r>
                        <a:rPr lang="sv-SE" sz="1200" b="1" dirty="0">
                          <a:effectLst/>
                          <a:latin typeface="Calibri" panose="020F0502020204030204" pitchFamily="34" charset="0"/>
                        </a:rPr>
                        <a:t>Ödmjukhet</a:t>
                      </a:r>
                      <a:endParaRPr lang="sv-SE" sz="2000" b="1" dirty="0">
                        <a:effectLst/>
                      </a:endParaRPr>
                    </a:p>
                    <a:p>
                      <a:pPr marL="742950" lvl="1" indent="-285750" rtl="0" fontAlgn="ctr">
                        <a:spcBef>
                          <a:spcPts val="0"/>
                        </a:spcBef>
                        <a:spcAft>
                          <a:spcPts val="0"/>
                        </a:spcAft>
                        <a:buFont typeface="Arial" panose="020B0604020202020204" pitchFamily="34" charset="0"/>
                        <a:buChar char="•"/>
                      </a:pPr>
                      <a:r>
                        <a:rPr lang="sv-SE" sz="1200" dirty="0">
                          <a:effectLst/>
                          <a:latin typeface="Calibri" panose="020F0502020204030204" pitchFamily="34" charset="0"/>
                        </a:rPr>
                        <a:t>Medge brister</a:t>
                      </a:r>
                      <a:endParaRPr lang="sv-SE" sz="2000" dirty="0">
                        <a:effectLst/>
                      </a:endParaRPr>
                    </a:p>
                    <a:p>
                      <a:pPr marL="742950" lvl="1" indent="-285750" rtl="0" fontAlgn="ctr">
                        <a:spcBef>
                          <a:spcPts val="0"/>
                        </a:spcBef>
                        <a:spcAft>
                          <a:spcPts val="0"/>
                        </a:spcAft>
                        <a:buFont typeface="Arial" panose="020B0604020202020204" pitchFamily="34" charset="0"/>
                        <a:buChar char="•"/>
                      </a:pPr>
                      <a:r>
                        <a:rPr lang="sv-SE" sz="1200" b="1" dirty="0">
                          <a:effectLst/>
                          <a:latin typeface="Calibri" panose="020F0502020204030204" pitchFamily="34" charset="0"/>
                        </a:rPr>
                        <a:t>Öva på frågvishet</a:t>
                      </a:r>
                      <a:endParaRPr lang="sv-SE" sz="2000" b="1" dirty="0">
                        <a:effectLst/>
                      </a:endParaRPr>
                    </a:p>
                    <a:p>
                      <a:pPr marL="742950" lvl="1" indent="-285750" rtl="0" fontAlgn="ctr">
                        <a:spcBef>
                          <a:spcPts val="0"/>
                        </a:spcBef>
                        <a:spcAft>
                          <a:spcPts val="0"/>
                        </a:spcAft>
                        <a:buFont typeface="Arial" panose="020B0604020202020204" pitchFamily="34" charset="0"/>
                        <a:buChar char="•"/>
                      </a:pPr>
                      <a:r>
                        <a:rPr lang="sv-SE" sz="1200" dirty="0">
                          <a:effectLst/>
                          <a:latin typeface="Calibri" panose="020F0502020204030204" pitchFamily="34" charset="0"/>
                        </a:rPr>
                        <a:t>Ställ bra frågor</a:t>
                      </a:r>
                      <a:endParaRPr lang="sv-SE" sz="2000" dirty="0">
                        <a:effectLst/>
                      </a:endParaRPr>
                    </a:p>
                    <a:p>
                      <a:pPr marL="742950" lvl="1" indent="-285750" rtl="0" fontAlgn="ctr">
                        <a:spcBef>
                          <a:spcPts val="0"/>
                        </a:spcBef>
                        <a:spcAft>
                          <a:spcPts val="0"/>
                        </a:spcAft>
                        <a:buFont typeface="Arial" panose="020B0604020202020204" pitchFamily="34" charset="0"/>
                        <a:buChar char="•"/>
                      </a:pPr>
                      <a:r>
                        <a:rPr lang="sv-SE" sz="1200" dirty="0">
                          <a:effectLst/>
                          <a:latin typeface="Calibri" panose="020F0502020204030204" pitchFamily="34" charset="0"/>
                        </a:rPr>
                        <a:t>Visa uppmärksamt lyssnande</a:t>
                      </a:r>
                      <a:endParaRPr lang="sv-SE" sz="2000" dirty="0">
                        <a:effectLst/>
                      </a:endParaRPr>
                    </a:p>
                    <a:p>
                      <a:pPr marL="742950" lvl="1" indent="-285750" rtl="0" fontAlgn="ctr">
                        <a:spcBef>
                          <a:spcPts val="0"/>
                        </a:spcBef>
                        <a:spcAft>
                          <a:spcPts val="0"/>
                        </a:spcAft>
                        <a:buFont typeface="Arial" panose="020B0604020202020204" pitchFamily="34" charset="0"/>
                        <a:buChar char="•"/>
                      </a:pPr>
                      <a:r>
                        <a:rPr lang="sv-SE" sz="1200" b="1" dirty="0">
                          <a:effectLst/>
                          <a:latin typeface="Calibri" panose="020F0502020204030204" pitchFamily="34" charset="0"/>
                        </a:rPr>
                        <a:t>Sätt upp strukturer och processer</a:t>
                      </a:r>
                      <a:endParaRPr lang="sv-SE" sz="2000" b="1" dirty="0">
                        <a:effectLst/>
                      </a:endParaRPr>
                    </a:p>
                    <a:p>
                      <a:pPr marL="742950" lvl="1" indent="-285750" rtl="0" fontAlgn="ctr">
                        <a:spcBef>
                          <a:spcPts val="0"/>
                        </a:spcBef>
                        <a:spcAft>
                          <a:spcPts val="0"/>
                        </a:spcAft>
                        <a:buFont typeface="Arial" panose="020B0604020202020204" pitchFamily="34" charset="0"/>
                        <a:buChar char="•"/>
                      </a:pPr>
                      <a:r>
                        <a:rPr lang="sv-SE" sz="1200" dirty="0">
                          <a:effectLst/>
                          <a:latin typeface="Calibri" panose="020F0502020204030204" pitchFamily="34" charset="0"/>
                        </a:rPr>
                        <a:t>Skapa forum för återkoppling</a:t>
                      </a:r>
                      <a:endParaRPr lang="sv-SE" sz="2000" dirty="0">
                        <a:effectLst/>
                      </a:endParaRPr>
                    </a:p>
                    <a:p>
                      <a:pPr marL="742950" lvl="1" indent="-285750" rtl="0" fontAlgn="ctr">
                        <a:spcBef>
                          <a:spcPts val="0"/>
                        </a:spcBef>
                        <a:spcAft>
                          <a:spcPts val="0"/>
                        </a:spcAft>
                        <a:buFont typeface="Arial" panose="020B0604020202020204" pitchFamily="34" charset="0"/>
                        <a:buChar char="•"/>
                      </a:pPr>
                      <a:r>
                        <a:rPr lang="sv-SE" sz="1200" dirty="0">
                          <a:effectLst/>
                          <a:latin typeface="Calibri" panose="020F0502020204030204" pitchFamily="34" charset="0"/>
                        </a:rPr>
                        <a:t>Ge riktlinjer för diskussioner och dialoger </a:t>
                      </a:r>
                      <a:endParaRPr lang="sv-SE" sz="2000" dirty="0">
                        <a:effectLst/>
                      </a:endParaRPr>
                    </a:p>
                  </a:txBody>
                  <a:tcPr marL="68082" marR="68082"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chemeClr val="accent2">
                        <a:lumMod val="40000"/>
                        <a:lumOff val="60000"/>
                      </a:schemeClr>
                    </a:solidFill>
                  </a:tcPr>
                </a:tc>
                <a:tc>
                  <a:txBody>
                    <a:bodyPr/>
                    <a:lstStyle/>
                    <a:p>
                      <a:pPr marL="742950" lvl="1" indent="-285750" rtl="0" fontAlgn="ctr">
                        <a:spcBef>
                          <a:spcPts val="0"/>
                        </a:spcBef>
                        <a:spcAft>
                          <a:spcPts val="0"/>
                        </a:spcAft>
                        <a:buFont typeface="Arial" panose="020B0604020202020204" pitchFamily="34" charset="0"/>
                        <a:buChar char="•"/>
                      </a:pPr>
                      <a:r>
                        <a:rPr lang="sv-SE" sz="1200" b="1" dirty="0">
                          <a:effectLst/>
                          <a:latin typeface="Calibri" panose="020F0502020204030204" pitchFamily="34" charset="0"/>
                        </a:rPr>
                        <a:t>Uttryck uppskattning</a:t>
                      </a:r>
                      <a:endParaRPr lang="sv-SE" sz="2000" b="1" dirty="0">
                        <a:effectLst/>
                      </a:endParaRPr>
                    </a:p>
                    <a:p>
                      <a:pPr marL="742950" lvl="1" indent="-285750" rtl="0" fontAlgn="ctr">
                        <a:spcBef>
                          <a:spcPts val="0"/>
                        </a:spcBef>
                        <a:spcAft>
                          <a:spcPts val="0"/>
                        </a:spcAft>
                        <a:buFont typeface="Arial" panose="020B0604020202020204" pitchFamily="34" charset="0"/>
                        <a:buChar char="•"/>
                      </a:pPr>
                      <a:r>
                        <a:rPr lang="sv-SE" sz="1200" dirty="0">
                          <a:effectLst/>
                          <a:latin typeface="Calibri" panose="020F0502020204030204" pitchFamily="34" charset="0"/>
                        </a:rPr>
                        <a:t>Lyssna</a:t>
                      </a:r>
                      <a:endParaRPr lang="sv-SE" sz="2000" dirty="0">
                        <a:effectLst/>
                      </a:endParaRPr>
                    </a:p>
                    <a:p>
                      <a:pPr marL="742950" lvl="1" indent="-285750" rtl="0" fontAlgn="ctr">
                        <a:spcBef>
                          <a:spcPts val="0"/>
                        </a:spcBef>
                        <a:spcAft>
                          <a:spcPts val="0"/>
                        </a:spcAft>
                        <a:buFont typeface="Arial" panose="020B0604020202020204" pitchFamily="34" charset="0"/>
                        <a:buChar char="•"/>
                      </a:pPr>
                      <a:r>
                        <a:rPr lang="sv-SE" sz="1200" dirty="0">
                          <a:effectLst/>
                          <a:latin typeface="Calibri" panose="020F0502020204030204" pitchFamily="34" charset="0"/>
                        </a:rPr>
                        <a:t>Bekräfta och tacka</a:t>
                      </a:r>
                      <a:endParaRPr lang="sv-SE" sz="2000" dirty="0">
                        <a:effectLst/>
                      </a:endParaRPr>
                    </a:p>
                    <a:p>
                      <a:pPr marL="742950" lvl="1" indent="-285750" rtl="0" fontAlgn="ctr">
                        <a:spcBef>
                          <a:spcPts val="0"/>
                        </a:spcBef>
                        <a:spcAft>
                          <a:spcPts val="0"/>
                        </a:spcAft>
                        <a:buFont typeface="Arial" panose="020B0604020202020204" pitchFamily="34" charset="0"/>
                        <a:buChar char="•"/>
                      </a:pPr>
                      <a:r>
                        <a:rPr lang="sv-SE" sz="1200" b="1" dirty="0">
                          <a:effectLst/>
                          <a:latin typeface="Calibri" panose="020F0502020204030204" pitchFamily="34" charset="0"/>
                        </a:rPr>
                        <a:t>Ta bort misslyckandets stigma (synsätt)</a:t>
                      </a:r>
                      <a:endParaRPr lang="sv-SE" sz="2000" b="1" dirty="0">
                        <a:effectLst/>
                      </a:endParaRPr>
                    </a:p>
                    <a:p>
                      <a:pPr marL="742950" lvl="1" indent="-285750" rtl="0" fontAlgn="ctr">
                        <a:spcBef>
                          <a:spcPts val="0"/>
                        </a:spcBef>
                        <a:spcAft>
                          <a:spcPts val="0"/>
                        </a:spcAft>
                        <a:buFont typeface="Arial" panose="020B0604020202020204" pitchFamily="34" charset="0"/>
                        <a:buChar char="•"/>
                      </a:pPr>
                      <a:r>
                        <a:rPr lang="sv-SE" sz="1200" dirty="0">
                          <a:effectLst/>
                          <a:latin typeface="Calibri" panose="020F0502020204030204" pitchFamily="34" charset="0"/>
                        </a:rPr>
                        <a:t>Blicka framåt</a:t>
                      </a:r>
                      <a:endParaRPr lang="sv-SE" sz="2000" dirty="0">
                        <a:effectLst/>
                      </a:endParaRPr>
                    </a:p>
                    <a:p>
                      <a:pPr marL="742950" lvl="1" indent="-285750" rtl="0" fontAlgn="ctr">
                        <a:spcBef>
                          <a:spcPts val="0"/>
                        </a:spcBef>
                        <a:spcAft>
                          <a:spcPts val="0"/>
                        </a:spcAft>
                        <a:buFont typeface="Arial" panose="020B0604020202020204" pitchFamily="34" charset="0"/>
                        <a:buChar char="•"/>
                      </a:pPr>
                      <a:r>
                        <a:rPr lang="sv-SE" sz="1200" dirty="0">
                          <a:effectLst/>
                          <a:latin typeface="Calibri" panose="020F0502020204030204" pitchFamily="34" charset="0"/>
                        </a:rPr>
                        <a:t>Erbjud hjälp</a:t>
                      </a:r>
                      <a:endParaRPr lang="sv-SE" sz="2000" dirty="0">
                        <a:effectLst/>
                      </a:endParaRPr>
                    </a:p>
                    <a:p>
                      <a:pPr marL="742950" lvl="1" indent="-285750" rtl="0" fontAlgn="ctr">
                        <a:spcBef>
                          <a:spcPts val="0"/>
                        </a:spcBef>
                        <a:spcAft>
                          <a:spcPts val="0"/>
                        </a:spcAft>
                        <a:buFont typeface="Arial" panose="020B0604020202020204" pitchFamily="34" charset="0"/>
                        <a:buChar char="•"/>
                      </a:pPr>
                      <a:r>
                        <a:rPr lang="sv-SE" sz="1200" dirty="0">
                          <a:effectLst/>
                          <a:latin typeface="Calibri" panose="020F0502020204030204" pitchFamily="34" charset="0"/>
                        </a:rPr>
                        <a:t>Diskutera, tänk över och </a:t>
                      </a:r>
                      <a:r>
                        <a:rPr lang="sv-SE" sz="1200" dirty="0" err="1">
                          <a:effectLst/>
                          <a:latin typeface="Calibri" panose="020F0502020204030204" pitchFamily="34" charset="0"/>
                        </a:rPr>
                        <a:t>brainstorma</a:t>
                      </a:r>
                      <a:r>
                        <a:rPr lang="sv-SE" sz="1200" dirty="0">
                          <a:effectLst/>
                          <a:latin typeface="Calibri" panose="020F0502020204030204" pitchFamily="34" charset="0"/>
                        </a:rPr>
                        <a:t> kring nästa steg</a:t>
                      </a:r>
                      <a:endParaRPr lang="sv-SE" sz="2000" dirty="0">
                        <a:effectLst/>
                      </a:endParaRPr>
                    </a:p>
                  </a:txBody>
                  <a:tcPr marL="68082" marR="68082"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001"/>
                  </a:ext>
                </a:extLst>
              </a:tr>
              <a:tr h="0">
                <a:tc>
                  <a:txBody>
                    <a:bodyPr/>
                    <a:lstStyle/>
                    <a:p>
                      <a:pPr marL="0" marR="0" fontAlgn="t">
                        <a:spcBef>
                          <a:spcPts val="0"/>
                        </a:spcBef>
                        <a:spcAft>
                          <a:spcPts val="0"/>
                        </a:spcAft>
                      </a:pPr>
                      <a:r>
                        <a:rPr lang="sv-SE" sz="1200" b="1" dirty="0">
                          <a:effectLst/>
                          <a:latin typeface="Calibri" panose="020F0502020204030204" pitchFamily="34" charset="0"/>
                        </a:rPr>
                        <a:t>Resultat</a:t>
                      </a:r>
                      <a:endParaRPr lang="sv-SE" sz="1200" dirty="0">
                        <a:effectLst/>
                        <a:latin typeface="Calibri" panose="020F0502020204030204" pitchFamily="34" charset="0"/>
                      </a:endParaRPr>
                    </a:p>
                  </a:txBody>
                  <a:tcPr marL="68082" marR="68082"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sv-SE" sz="1200" i="1" dirty="0">
                          <a:effectLst/>
                          <a:latin typeface="Calibri" panose="020F0502020204030204" pitchFamily="34" charset="0"/>
                        </a:rPr>
                        <a:t>Gemensamma förväntningar på systemet</a:t>
                      </a:r>
                    </a:p>
                  </a:txBody>
                  <a:tcPr marL="68082" marR="68082"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sv-SE" sz="1200" i="1" dirty="0">
                          <a:effectLst/>
                          <a:latin typeface="Calibri" panose="020F0502020204030204" pitchFamily="34" charset="0"/>
                        </a:rPr>
                        <a:t>Tron att det man säger välkomnas</a:t>
                      </a:r>
                    </a:p>
                  </a:txBody>
                  <a:tcPr marL="68082" marR="68082"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sv-SE" sz="1200" i="1" dirty="0">
                          <a:effectLst/>
                          <a:latin typeface="Calibri" panose="020F0502020204030204" pitchFamily="34" charset="0"/>
                        </a:rPr>
                        <a:t>Fokus på ständigt lärande</a:t>
                      </a:r>
                    </a:p>
                  </a:txBody>
                  <a:tcPr marL="68082" marR="68082"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6" name="textruta 5">
            <a:extLst>
              <a:ext uri="{FF2B5EF4-FFF2-40B4-BE49-F238E27FC236}">
                <a16:creationId xmlns:a16="http://schemas.microsoft.com/office/drawing/2014/main" id="{BAD1A1EF-5787-8416-DE4F-272BE9E07510}"/>
              </a:ext>
            </a:extLst>
          </p:cNvPr>
          <p:cNvSpPr txBox="1"/>
          <p:nvPr/>
        </p:nvSpPr>
        <p:spPr>
          <a:xfrm>
            <a:off x="624841" y="6309893"/>
            <a:ext cx="10845500" cy="261610"/>
          </a:xfrm>
          <a:prstGeom prst="rect">
            <a:avLst/>
          </a:prstGeom>
          <a:noFill/>
        </p:spPr>
        <p:txBody>
          <a:bodyPr wrap="square">
            <a:spAutoFit/>
          </a:bodyPr>
          <a:lstStyle/>
          <a:p>
            <a:pPr>
              <a:spcAft>
                <a:spcPts val="800"/>
              </a:spcAft>
            </a:pPr>
            <a:r>
              <a:rPr lang="en-US" sz="1100" kern="100" dirty="0">
                <a:effectLst/>
                <a:latin typeface="Aptos" panose="020B0004020202020204" pitchFamily="34" charset="0"/>
                <a:ea typeface="Aptos" panose="020B0004020202020204" pitchFamily="34" charset="0"/>
                <a:cs typeface="Times New Roman" panose="02020603050405020304" pitchFamily="18" charset="0"/>
              </a:rPr>
              <a:t>Edmondson, Amy C (2019). </a:t>
            </a:r>
            <a:r>
              <a:rPr lang="en-US" sz="1100" i="1" kern="100" dirty="0">
                <a:effectLst/>
                <a:latin typeface="Aptos" panose="020B0004020202020204" pitchFamily="34" charset="0"/>
                <a:ea typeface="Aptos" panose="020B0004020202020204" pitchFamily="34" charset="0"/>
                <a:cs typeface="Times New Roman" panose="02020603050405020304" pitchFamily="18" charset="0"/>
              </a:rPr>
              <a:t>The Fearless Organization. </a:t>
            </a:r>
            <a:r>
              <a:rPr lang="en-US" sz="1100" i="1" kern="100" dirty="0" err="1">
                <a:effectLst/>
                <a:latin typeface="Aptos" panose="020B0004020202020204" pitchFamily="34" charset="0"/>
                <a:ea typeface="Aptos" panose="020B0004020202020204" pitchFamily="34" charset="0"/>
                <a:cs typeface="Times New Roman" panose="02020603050405020304" pitchFamily="18" charset="0"/>
              </a:rPr>
              <a:t>Psykologisk</a:t>
            </a:r>
            <a:r>
              <a:rPr lang="en-US" sz="1100" i="1" kern="100" dirty="0">
                <a:effectLst/>
                <a:latin typeface="Aptos" panose="020B0004020202020204" pitchFamily="34" charset="0"/>
                <a:ea typeface="Aptos" panose="020B0004020202020204" pitchFamily="34" charset="0"/>
                <a:cs typeface="Times New Roman" panose="02020603050405020304" pitchFamily="18" charset="0"/>
              </a:rPr>
              <a:t> </a:t>
            </a:r>
            <a:r>
              <a:rPr lang="en-US" sz="1100" i="1" kern="100" dirty="0" err="1">
                <a:effectLst/>
                <a:latin typeface="Aptos" panose="020B0004020202020204" pitchFamily="34" charset="0"/>
                <a:ea typeface="Aptos" panose="020B0004020202020204" pitchFamily="34" charset="0"/>
                <a:cs typeface="Times New Roman" panose="02020603050405020304" pitchFamily="18" charset="0"/>
              </a:rPr>
              <a:t>trygghet</a:t>
            </a:r>
            <a:r>
              <a:rPr lang="en-US" sz="1100" i="1" kern="100" dirty="0">
                <a:effectLst/>
                <a:latin typeface="Aptos" panose="020B0004020202020204" pitchFamily="34" charset="0"/>
                <a:ea typeface="Aptos" panose="020B0004020202020204" pitchFamily="34" charset="0"/>
                <a:cs typeface="Times New Roman" panose="02020603050405020304" pitchFamily="18" charset="0"/>
              </a:rPr>
              <a:t> </a:t>
            </a:r>
            <a:r>
              <a:rPr lang="en-US" sz="1100" i="1" kern="100" dirty="0" err="1">
                <a:effectLst/>
                <a:latin typeface="Aptos" panose="020B0004020202020204" pitchFamily="34" charset="0"/>
                <a:ea typeface="Aptos" panose="020B0004020202020204" pitchFamily="34" charset="0"/>
                <a:cs typeface="Times New Roman" panose="02020603050405020304" pitchFamily="18" charset="0"/>
              </a:rPr>
              <a:t>på</a:t>
            </a:r>
            <a:r>
              <a:rPr lang="en-US" sz="1100" i="1" kern="100" dirty="0">
                <a:effectLst/>
                <a:latin typeface="Aptos" panose="020B0004020202020204" pitchFamily="34" charset="0"/>
                <a:ea typeface="Aptos" panose="020B0004020202020204" pitchFamily="34" charset="0"/>
                <a:cs typeface="Times New Roman" panose="02020603050405020304" pitchFamily="18" charset="0"/>
              </a:rPr>
              <a:t> </a:t>
            </a:r>
            <a:r>
              <a:rPr lang="en-US" sz="1100" i="1" kern="100" dirty="0" err="1">
                <a:effectLst/>
                <a:latin typeface="Aptos" panose="020B0004020202020204" pitchFamily="34" charset="0"/>
                <a:ea typeface="Aptos" panose="020B0004020202020204" pitchFamily="34" charset="0"/>
                <a:cs typeface="Times New Roman" panose="02020603050405020304" pitchFamily="18" charset="0"/>
              </a:rPr>
              <a:t>jobbet</a:t>
            </a:r>
            <a:r>
              <a:rPr lang="en-US" sz="1100" kern="100" dirty="0">
                <a:effectLst/>
                <a:latin typeface="Aptos" panose="020B0004020202020204" pitchFamily="34" charset="0"/>
                <a:ea typeface="Aptos" panose="020B0004020202020204" pitchFamily="34" charset="0"/>
                <a:cs typeface="Times New Roman" panose="02020603050405020304" pitchFamily="18" charset="0"/>
              </a:rPr>
              <a:t>. Sanoma </a:t>
            </a:r>
            <a:r>
              <a:rPr lang="en-US" sz="1100" kern="100" dirty="0" err="1">
                <a:effectLst/>
                <a:latin typeface="Aptos" panose="020B0004020202020204" pitchFamily="34" charset="0"/>
                <a:ea typeface="Aptos" panose="020B0004020202020204" pitchFamily="34" charset="0"/>
                <a:cs typeface="Times New Roman" panose="02020603050405020304" pitchFamily="18" charset="0"/>
              </a:rPr>
              <a:t>utbildning</a:t>
            </a:r>
            <a:r>
              <a:rPr lang="en-US" sz="1100" kern="100" dirty="0">
                <a:effectLst/>
                <a:latin typeface="Aptos" panose="020B0004020202020204" pitchFamily="34" charset="0"/>
                <a:ea typeface="Aptos" panose="020B0004020202020204" pitchFamily="34" charset="0"/>
                <a:cs typeface="Times New Roman" panose="02020603050405020304" pitchFamily="18" charset="0"/>
              </a:rPr>
              <a:t>.</a:t>
            </a:r>
            <a:endParaRPr lang="sv-SE" sz="11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9" name="Bild 8" descr="Klotter kontur">
            <a:extLst>
              <a:ext uri="{FF2B5EF4-FFF2-40B4-BE49-F238E27FC236}">
                <a16:creationId xmlns:a16="http://schemas.microsoft.com/office/drawing/2014/main" id="{75701CF6-09D7-126E-1C19-1CD424A2355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735101" y="118993"/>
            <a:ext cx="484149" cy="484149"/>
          </a:xfrm>
          <a:prstGeom prst="rect">
            <a:avLst/>
          </a:prstGeom>
        </p:spPr>
      </p:pic>
      <p:pic>
        <p:nvPicPr>
          <p:cNvPr id="10" name="Bild 9" descr="Tanke kontur">
            <a:extLst>
              <a:ext uri="{FF2B5EF4-FFF2-40B4-BE49-F238E27FC236}">
                <a16:creationId xmlns:a16="http://schemas.microsoft.com/office/drawing/2014/main" id="{0A8EE65E-BBE7-2ACA-0986-B36730E22D4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193000" y="124920"/>
            <a:ext cx="478222" cy="478222"/>
          </a:xfrm>
          <a:prstGeom prst="rect">
            <a:avLst/>
          </a:prstGeom>
        </p:spPr>
      </p:pic>
      <p:pic>
        <p:nvPicPr>
          <p:cNvPr id="11" name="Bild 10" descr="Chatt kontur">
            <a:extLst>
              <a:ext uri="{FF2B5EF4-FFF2-40B4-BE49-F238E27FC236}">
                <a16:creationId xmlns:a16="http://schemas.microsoft.com/office/drawing/2014/main" id="{CA37A352-72DE-C716-0766-6321BAD867A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1353800" y="0"/>
            <a:ext cx="722134" cy="722134"/>
          </a:xfrm>
          <a:prstGeom prst="rect">
            <a:avLst/>
          </a:prstGeom>
        </p:spPr>
      </p:pic>
    </p:spTree>
    <p:extLst>
      <p:ext uri="{BB962C8B-B14F-4D97-AF65-F5344CB8AC3E}">
        <p14:creationId xmlns:p14="http://schemas.microsoft.com/office/powerpoint/2010/main" val="29849137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08C2A7D2-7348-1794-60F3-90F3005422BC}"/>
              </a:ext>
            </a:extLst>
          </p:cNvPr>
          <p:cNvSpPr/>
          <p:nvPr/>
        </p:nvSpPr>
        <p:spPr>
          <a:xfrm>
            <a:off x="571500" y="571500"/>
            <a:ext cx="11220450" cy="5791200"/>
          </a:xfrm>
          <a:prstGeom prst="rect">
            <a:avLst/>
          </a:prstGeom>
          <a:no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5" name="Hjärta 4">
            <a:extLst>
              <a:ext uri="{FF2B5EF4-FFF2-40B4-BE49-F238E27FC236}">
                <a16:creationId xmlns:a16="http://schemas.microsoft.com/office/drawing/2014/main" id="{C688A6D3-0444-70F1-DD66-B68E73D8C221}"/>
              </a:ext>
            </a:extLst>
          </p:cNvPr>
          <p:cNvSpPr/>
          <p:nvPr/>
        </p:nvSpPr>
        <p:spPr>
          <a:xfrm>
            <a:off x="4562475" y="2171700"/>
            <a:ext cx="3067050" cy="2590800"/>
          </a:xfrm>
          <a:prstGeom prst="hear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7" name="Rak koppling 6">
            <a:extLst>
              <a:ext uri="{FF2B5EF4-FFF2-40B4-BE49-F238E27FC236}">
                <a16:creationId xmlns:a16="http://schemas.microsoft.com/office/drawing/2014/main" id="{E0DC98C0-1C13-9662-248E-24D7EFB4ADF4}"/>
              </a:ext>
            </a:extLst>
          </p:cNvPr>
          <p:cNvCxnSpPr>
            <a:stCxn id="4" idx="1"/>
          </p:cNvCxnSpPr>
          <p:nvPr/>
        </p:nvCxnSpPr>
        <p:spPr>
          <a:xfrm>
            <a:off x="571500" y="3467100"/>
            <a:ext cx="4152900" cy="0"/>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 name="Rak koppling 7">
            <a:extLst>
              <a:ext uri="{FF2B5EF4-FFF2-40B4-BE49-F238E27FC236}">
                <a16:creationId xmlns:a16="http://schemas.microsoft.com/office/drawing/2014/main" id="{308A30E8-AE74-6C3F-CABD-D59768017E18}"/>
              </a:ext>
            </a:extLst>
          </p:cNvPr>
          <p:cNvCxnSpPr>
            <a:cxnSpLocks/>
          </p:cNvCxnSpPr>
          <p:nvPr/>
        </p:nvCxnSpPr>
        <p:spPr>
          <a:xfrm>
            <a:off x="7498080" y="3467100"/>
            <a:ext cx="4284345" cy="0"/>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Rak koppling 14">
            <a:extLst>
              <a:ext uri="{FF2B5EF4-FFF2-40B4-BE49-F238E27FC236}">
                <a16:creationId xmlns:a16="http://schemas.microsoft.com/office/drawing/2014/main" id="{A0B30B5E-F158-5E2D-67AC-F5C47EDCEFFD}"/>
              </a:ext>
            </a:extLst>
          </p:cNvPr>
          <p:cNvCxnSpPr>
            <a:cxnSpLocks/>
          </p:cNvCxnSpPr>
          <p:nvPr/>
        </p:nvCxnSpPr>
        <p:spPr>
          <a:xfrm flipV="1">
            <a:off x="6096794" y="571500"/>
            <a:ext cx="0" cy="22479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Rak koppling 15">
            <a:extLst>
              <a:ext uri="{FF2B5EF4-FFF2-40B4-BE49-F238E27FC236}">
                <a16:creationId xmlns:a16="http://schemas.microsoft.com/office/drawing/2014/main" id="{10AEF280-67C3-9AFF-6730-CF153B0A4E4F}"/>
              </a:ext>
            </a:extLst>
          </p:cNvPr>
          <p:cNvCxnSpPr>
            <a:cxnSpLocks/>
            <a:endCxn id="5" idx="1"/>
          </p:cNvCxnSpPr>
          <p:nvPr/>
        </p:nvCxnSpPr>
        <p:spPr>
          <a:xfrm flipV="1">
            <a:off x="6096000" y="4762500"/>
            <a:ext cx="0" cy="16002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sp>
        <p:nvSpPr>
          <p:cNvPr id="18" name="textruta 17">
            <a:extLst>
              <a:ext uri="{FF2B5EF4-FFF2-40B4-BE49-F238E27FC236}">
                <a16:creationId xmlns:a16="http://schemas.microsoft.com/office/drawing/2014/main" id="{54FE59C5-D3FC-3E0A-82EA-74F40B1524C0}"/>
              </a:ext>
            </a:extLst>
          </p:cNvPr>
          <p:cNvSpPr txBox="1"/>
          <p:nvPr/>
        </p:nvSpPr>
        <p:spPr>
          <a:xfrm>
            <a:off x="571500" y="704850"/>
            <a:ext cx="1236108" cy="369332"/>
          </a:xfrm>
          <a:prstGeom prst="rect">
            <a:avLst/>
          </a:prstGeom>
          <a:noFill/>
        </p:spPr>
        <p:txBody>
          <a:bodyPr wrap="none" rtlCol="0">
            <a:spAutoFit/>
          </a:bodyPr>
          <a:lstStyle/>
          <a:p>
            <a:r>
              <a:rPr lang="sv-SE" b="1" dirty="0"/>
              <a:t>UPPDRAG</a:t>
            </a:r>
          </a:p>
        </p:txBody>
      </p:sp>
      <p:sp>
        <p:nvSpPr>
          <p:cNvPr id="19" name="textruta 18">
            <a:extLst>
              <a:ext uri="{FF2B5EF4-FFF2-40B4-BE49-F238E27FC236}">
                <a16:creationId xmlns:a16="http://schemas.microsoft.com/office/drawing/2014/main" id="{1123D496-5D21-9BB6-3DB0-E11B51407D55}"/>
              </a:ext>
            </a:extLst>
          </p:cNvPr>
          <p:cNvSpPr txBox="1"/>
          <p:nvPr/>
        </p:nvSpPr>
        <p:spPr>
          <a:xfrm>
            <a:off x="6171522" y="704850"/>
            <a:ext cx="1784399" cy="369332"/>
          </a:xfrm>
          <a:prstGeom prst="rect">
            <a:avLst/>
          </a:prstGeom>
          <a:noFill/>
        </p:spPr>
        <p:txBody>
          <a:bodyPr wrap="none" rtlCol="0">
            <a:spAutoFit/>
          </a:bodyPr>
          <a:lstStyle/>
          <a:p>
            <a:r>
              <a:rPr lang="sv-SE" b="1" dirty="0"/>
              <a:t>KOMPETENSER</a:t>
            </a:r>
          </a:p>
        </p:txBody>
      </p:sp>
      <p:sp>
        <p:nvSpPr>
          <p:cNvPr id="20" name="textruta 19">
            <a:extLst>
              <a:ext uri="{FF2B5EF4-FFF2-40B4-BE49-F238E27FC236}">
                <a16:creationId xmlns:a16="http://schemas.microsoft.com/office/drawing/2014/main" id="{CFEF620C-3244-789E-7907-880DDFD77261}"/>
              </a:ext>
            </a:extLst>
          </p:cNvPr>
          <p:cNvSpPr txBox="1"/>
          <p:nvPr/>
        </p:nvSpPr>
        <p:spPr>
          <a:xfrm>
            <a:off x="571500" y="3600450"/>
            <a:ext cx="1732847" cy="369332"/>
          </a:xfrm>
          <a:prstGeom prst="rect">
            <a:avLst/>
          </a:prstGeom>
          <a:noFill/>
        </p:spPr>
        <p:txBody>
          <a:bodyPr wrap="none" rtlCol="0">
            <a:spAutoFit/>
          </a:bodyPr>
          <a:lstStyle/>
          <a:p>
            <a:r>
              <a:rPr lang="sv-SE" b="1" dirty="0"/>
              <a:t>VÄRDERINGAR</a:t>
            </a:r>
          </a:p>
        </p:txBody>
      </p:sp>
      <p:sp>
        <p:nvSpPr>
          <p:cNvPr id="21" name="textruta 20">
            <a:extLst>
              <a:ext uri="{FF2B5EF4-FFF2-40B4-BE49-F238E27FC236}">
                <a16:creationId xmlns:a16="http://schemas.microsoft.com/office/drawing/2014/main" id="{1FD70FF1-3388-D047-8082-8AD3A8CA5443}"/>
              </a:ext>
            </a:extLst>
          </p:cNvPr>
          <p:cNvSpPr txBox="1"/>
          <p:nvPr/>
        </p:nvSpPr>
        <p:spPr>
          <a:xfrm>
            <a:off x="7498080" y="3600450"/>
            <a:ext cx="1353256" cy="369332"/>
          </a:xfrm>
          <a:prstGeom prst="rect">
            <a:avLst/>
          </a:prstGeom>
          <a:noFill/>
        </p:spPr>
        <p:txBody>
          <a:bodyPr wrap="none" rtlCol="0">
            <a:spAutoFit/>
          </a:bodyPr>
          <a:lstStyle/>
          <a:p>
            <a:r>
              <a:rPr lang="sv-SE" b="1" dirty="0"/>
              <a:t>STRUKTUR</a:t>
            </a:r>
          </a:p>
        </p:txBody>
      </p:sp>
      <p:sp>
        <p:nvSpPr>
          <p:cNvPr id="22" name="textruta 21">
            <a:extLst>
              <a:ext uri="{FF2B5EF4-FFF2-40B4-BE49-F238E27FC236}">
                <a16:creationId xmlns:a16="http://schemas.microsoft.com/office/drawing/2014/main" id="{46D7518E-0528-E0E4-924B-50B898422B49}"/>
              </a:ext>
            </a:extLst>
          </p:cNvPr>
          <p:cNvSpPr txBox="1"/>
          <p:nvPr/>
        </p:nvSpPr>
        <p:spPr>
          <a:xfrm>
            <a:off x="5697365" y="2952750"/>
            <a:ext cx="826637" cy="369332"/>
          </a:xfrm>
          <a:prstGeom prst="rect">
            <a:avLst/>
          </a:prstGeom>
          <a:noFill/>
        </p:spPr>
        <p:txBody>
          <a:bodyPr wrap="none" rtlCol="0">
            <a:spAutoFit/>
          </a:bodyPr>
          <a:lstStyle/>
          <a:p>
            <a:r>
              <a:rPr lang="sv-SE" b="1" dirty="0"/>
              <a:t>SYFTE</a:t>
            </a:r>
          </a:p>
        </p:txBody>
      </p:sp>
      <p:sp>
        <p:nvSpPr>
          <p:cNvPr id="23" name="Rektangel: vikt hörn 22">
            <a:extLst>
              <a:ext uri="{FF2B5EF4-FFF2-40B4-BE49-F238E27FC236}">
                <a16:creationId xmlns:a16="http://schemas.microsoft.com/office/drawing/2014/main" id="{B3C7CD32-C726-3E88-5B92-8C918493C2B1}"/>
              </a:ext>
            </a:extLst>
          </p:cNvPr>
          <p:cNvSpPr/>
          <p:nvPr/>
        </p:nvSpPr>
        <p:spPr>
          <a:xfrm>
            <a:off x="1521858" y="4308991"/>
            <a:ext cx="571500" cy="571500"/>
          </a:xfrm>
          <a:prstGeom prst="foldedCorne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Rektangel: vikt hörn 23">
            <a:extLst>
              <a:ext uri="{FF2B5EF4-FFF2-40B4-BE49-F238E27FC236}">
                <a16:creationId xmlns:a16="http://schemas.microsoft.com/office/drawing/2014/main" id="{2AA6FB11-886E-CCB3-4E30-A60CA3353DFC}"/>
              </a:ext>
            </a:extLst>
          </p:cNvPr>
          <p:cNvSpPr/>
          <p:nvPr/>
        </p:nvSpPr>
        <p:spPr>
          <a:xfrm>
            <a:off x="2188608" y="4629150"/>
            <a:ext cx="571500" cy="571500"/>
          </a:xfrm>
          <a:prstGeom prst="foldedCorne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5" name="Rektangel: vikt hörn 24">
            <a:extLst>
              <a:ext uri="{FF2B5EF4-FFF2-40B4-BE49-F238E27FC236}">
                <a16:creationId xmlns:a16="http://schemas.microsoft.com/office/drawing/2014/main" id="{8CFF2DEB-A884-E2D9-1CD7-7684B44FD3A3}"/>
              </a:ext>
            </a:extLst>
          </p:cNvPr>
          <p:cNvSpPr/>
          <p:nvPr/>
        </p:nvSpPr>
        <p:spPr>
          <a:xfrm>
            <a:off x="1152173" y="1546741"/>
            <a:ext cx="571500" cy="571500"/>
          </a:xfrm>
          <a:prstGeom prst="foldedCorne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6" name="Rektangel: vikt hörn 25">
            <a:extLst>
              <a:ext uri="{FF2B5EF4-FFF2-40B4-BE49-F238E27FC236}">
                <a16:creationId xmlns:a16="http://schemas.microsoft.com/office/drawing/2014/main" id="{D5C1A825-E552-0880-0E3D-1BA39F496895}"/>
              </a:ext>
            </a:extLst>
          </p:cNvPr>
          <p:cNvSpPr/>
          <p:nvPr/>
        </p:nvSpPr>
        <p:spPr>
          <a:xfrm>
            <a:off x="1569805" y="2274332"/>
            <a:ext cx="571500" cy="571500"/>
          </a:xfrm>
          <a:prstGeom prst="foldedCorne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7" name="Rektangel: vikt hörn 26">
            <a:extLst>
              <a:ext uri="{FF2B5EF4-FFF2-40B4-BE49-F238E27FC236}">
                <a16:creationId xmlns:a16="http://schemas.microsoft.com/office/drawing/2014/main" id="{177C8403-AA30-F9D3-F168-9A83F1086946}"/>
              </a:ext>
            </a:extLst>
          </p:cNvPr>
          <p:cNvSpPr/>
          <p:nvPr/>
        </p:nvSpPr>
        <p:spPr>
          <a:xfrm>
            <a:off x="2323396" y="1409700"/>
            <a:ext cx="571500" cy="571500"/>
          </a:xfrm>
          <a:prstGeom prst="foldedCorne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8" name="Rektangel: vikt hörn 27">
            <a:extLst>
              <a:ext uri="{FF2B5EF4-FFF2-40B4-BE49-F238E27FC236}">
                <a16:creationId xmlns:a16="http://schemas.microsoft.com/office/drawing/2014/main" id="{EFF9E043-AA88-B9D9-EBDE-1A0D61BD7CF7}"/>
              </a:ext>
            </a:extLst>
          </p:cNvPr>
          <p:cNvSpPr/>
          <p:nvPr/>
        </p:nvSpPr>
        <p:spPr>
          <a:xfrm>
            <a:off x="7268017" y="1357789"/>
            <a:ext cx="571500" cy="571500"/>
          </a:xfrm>
          <a:prstGeom prst="foldedCorne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Rektangel: vikt hörn 28">
            <a:extLst>
              <a:ext uri="{FF2B5EF4-FFF2-40B4-BE49-F238E27FC236}">
                <a16:creationId xmlns:a16="http://schemas.microsoft.com/office/drawing/2014/main" id="{9E0D0AD2-A7B8-DC8C-2673-7B27C88B0377}"/>
              </a:ext>
            </a:extLst>
          </p:cNvPr>
          <p:cNvSpPr/>
          <p:nvPr/>
        </p:nvSpPr>
        <p:spPr>
          <a:xfrm>
            <a:off x="8087122" y="1046084"/>
            <a:ext cx="571500" cy="571500"/>
          </a:xfrm>
          <a:prstGeom prst="foldedCorne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0" name="Rektangel: vikt hörn 29">
            <a:extLst>
              <a:ext uri="{FF2B5EF4-FFF2-40B4-BE49-F238E27FC236}">
                <a16:creationId xmlns:a16="http://schemas.microsoft.com/office/drawing/2014/main" id="{FF113735-D7DA-A696-1FC2-687DBC222337}"/>
              </a:ext>
            </a:extLst>
          </p:cNvPr>
          <p:cNvSpPr/>
          <p:nvPr/>
        </p:nvSpPr>
        <p:spPr>
          <a:xfrm>
            <a:off x="9012943" y="1756291"/>
            <a:ext cx="571500" cy="571500"/>
          </a:xfrm>
          <a:prstGeom prst="foldedCorne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1" name="Rektangel: vikt hörn 30">
            <a:extLst>
              <a:ext uri="{FF2B5EF4-FFF2-40B4-BE49-F238E27FC236}">
                <a16:creationId xmlns:a16="http://schemas.microsoft.com/office/drawing/2014/main" id="{30BF7E94-6C88-8554-55DB-EF93EF655747}"/>
              </a:ext>
            </a:extLst>
          </p:cNvPr>
          <p:cNvSpPr/>
          <p:nvPr/>
        </p:nvSpPr>
        <p:spPr>
          <a:xfrm>
            <a:off x="10027702" y="2171700"/>
            <a:ext cx="571500" cy="571500"/>
          </a:xfrm>
          <a:prstGeom prst="foldedCorne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2" name="Rektangel: vikt hörn 31">
            <a:extLst>
              <a:ext uri="{FF2B5EF4-FFF2-40B4-BE49-F238E27FC236}">
                <a16:creationId xmlns:a16="http://schemas.microsoft.com/office/drawing/2014/main" id="{CAD29687-E881-EF68-0531-3C8C748EADB9}"/>
              </a:ext>
            </a:extLst>
          </p:cNvPr>
          <p:cNvSpPr/>
          <p:nvPr/>
        </p:nvSpPr>
        <p:spPr>
          <a:xfrm>
            <a:off x="7749734" y="4103131"/>
            <a:ext cx="571500" cy="571500"/>
          </a:xfrm>
          <a:prstGeom prst="foldedCorne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3" name="Rektangel: vikt hörn 32">
            <a:extLst>
              <a:ext uri="{FF2B5EF4-FFF2-40B4-BE49-F238E27FC236}">
                <a16:creationId xmlns:a16="http://schemas.microsoft.com/office/drawing/2014/main" id="{E578BD05-105A-3E9F-B67B-2A47C2C82444}"/>
              </a:ext>
            </a:extLst>
          </p:cNvPr>
          <p:cNvSpPr/>
          <p:nvPr/>
        </p:nvSpPr>
        <p:spPr>
          <a:xfrm>
            <a:off x="8579902" y="4674631"/>
            <a:ext cx="571500" cy="571500"/>
          </a:xfrm>
          <a:prstGeom prst="foldedCorne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4" name="Rektangel: vikt hörn 33">
            <a:extLst>
              <a:ext uri="{FF2B5EF4-FFF2-40B4-BE49-F238E27FC236}">
                <a16:creationId xmlns:a16="http://schemas.microsoft.com/office/drawing/2014/main" id="{6B20DC9B-BE59-18CE-FF81-56C9C63E7987}"/>
              </a:ext>
            </a:extLst>
          </p:cNvPr>
          <p:cNvSpPr/>
          <p:nvPr/>
        </p:nvSpPr>
        <p:spPr>
          <a:xfrm>
            <a:off x="9678978" y="4281011"/>
            <a:ext cx="571500" cy="571500"/>
          </a:xfrm>
          <a:prstGeom prst="foldedCorne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5" name="Rektangel: vikt hörn 34">
            <a:extLst>
              <a:ext uri="{FF2B5EF4-FFF2-40B4-BE49-F238E27FC236}">
                <a16:creationId xmlns:a16="http://schemas.microsoft.com/office/drawing/2014/main" id="{1B67B50E-EB98-9551-429E-3803D41A76E0}"/>
              </a:ext>
            </a:extLst>
          </p:cNvPr>
          <p:cNvSpPr/>
          <p:nvPr/>
        </p:nvSpPr>
        <p:spPr>
          <a:xfrm>
            <a:off x="9678978" y="5200650"/>
            <a:ext cx="571500" cy="571500"/>
          </a:xfrm>
          <a:prstGeom prst="foldedCorne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6" name="Rektangel: vikt hörn 35">
            <a:extLst>
              <a:ext uri="{FF2B5EF4-FFF2-40B4-BE49-F238E27FC236}">
                <a16:creationId xmlns:a16="http://schemas.microsoft.com/office/drawing/2014/main" id="{91C39DC9-64F5-3CD5-5B53-79C2B6EEB135}"/>
              </a:ext>
            </a:extLst>
          </p:cNvPr>
          <p:cNvSpPr/>
          <p:nvPr/>
        </p:nvSpPr>
        <p:spPr>
          <a:xfrm>
            <a:off x="5458778" y="3499366"/>
            <a:ext cx="571500" cy="571500"/>
          </a:xfrm>
          <a:prstGeom prst="foldedCorne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7" name="Rektangel: vikt hörn 36">
            <a:extLst>
              <a:ext uri="{FF2B5EF4-FFF2-40B4-BE49-F238E27FC236}">
                <a16:creationId xmlns:a16="http://schemas.microsoft.com/office/drawing/2014/main" id="{72579729-10A6-F2FF-AF90-CEB44B7A488F}"/>
              </a:ext>
            </a:extLst>
          </p:cNvPr>
          <p:cNvSpPr/>
          <p:nvPr/>
        </p:nvSpPr>
        <p:spPr>
          <a:xfrm>
            <a:off x="6411028" y="3314700"/>
            <a:ext cx="571500" cy="571500"/>
          </a:xfrm>
          <a:prstGeom prst="foldedCorne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5449590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a:extLst>
            <a:ext uri="{FF2B5EF4-FFF2-40B4-BE49-F238E27FC236}">
              <a16:creationId xmlns:a16="http://schemas.microsoft.com/office/drawing/2014/main" id="{E1F34BC0-A467-752F-4982-FE8C31E23D36}"/>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E1BEB12-92AF-4445-98AD-4C7756E7C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2" name="Rectangle 11">
            <a:extLst>
              <a:ext uri="{FF2B5EF4-FFF2-40B4-BE49-F238E27FC236}">
                <a16:creationId xmlns:a16="http://schemas.microsoft.com/office/drawing/2014/main" id="{D0522C2C-7B5C-48A7-A969-03941E5D2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4"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69476" y="220196"/>
            <a:ext cx="9422524" cy="6637806"/>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6" name="Oval 15">
            <a:extLst>
              <a:ext uri="{FF2B5EF4-FFF2-40B4-BE49-F238E27FC236}">
                <a16:creationId xmlns:a16="http://schemas.microsoft.com/office/drawing/2014/main" id="{D6EE29F2-D77F-4BD0-A20B-334D316A1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09800" y="2099696"/>
            <a:ext cx="1942241" cy="188955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8" name="Arc 17">
            <a:extLst>
              <a:ext uri="{FF2B5EF4-FFF2-40B4-BE49-F238E27FC236}">
                <a16:creationId xmlns:a16="http://schemas.microsoft.com/office/drawing/2014/main" id="{22D09ED2-868F-42C6-866E-F92E0CEF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520172">
            <a:off x="1613162" y="1492572"/>
            <a:ext cx="2987899" cy="2987899"/>
          </a:xfrm>
          <a:prstGeom prst="arc">
            <a:avLst>
              <a:gd name="adj1" fmla="val 14455503"/>
              <a:gd name="adj2" fmla="val 227775"/>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 name="Rubrik 3">
            <a:extLst>
              <a:ext uri="{FF2B5EF4-FFF2-40B4-BE49-F238E27FC236}">
                <a16:creationId xmlns:a16="http://schemas.microsoft.com/office/drawing/2014/main" id="{B4066078-DBA3-FC61-E0EE-5CFDAA91ABCD}"/>
              </a:ext>
            </a:extLst>
          </p:cNvPr>
          <p:cNvSpPr>
            <a:spLocks noGrp="1"/>
          </p:cNvSpPr>
          <p:nvPr>
            <p:ph type="title"/>
          </p:nvPr>
        </p:nvSpPr>
        <p:spPr>
          <a:xfrm>
            <a:off x="4038600" y="1939159"/>
            <a:ext cx="7644627" cy="2751086"/>
          </a:xfrm>
        </p:spPr>
        <p:txBody>
          <a:bodyPr vert="horz" lIns="91440" tIns="45720" rIns="91440" bIns="45720" rtlCol="0" anchor="b">
            <a:normAutofit/>
          </a:bodyPr>
          <a:lstStyle/>
          <a:p>
            <a:pPr algn="r"/>
            <a:r>
              <a:rPr lang="en-US" kern="1200">
                <a:solidFill>
                  <a:schemeClr val="tx1"/>
                </a:solidFill>
                <a:latin typeface="+mj-lt"/>
                <a:ea typeface="+mj-ea"/>
                <a:cs typeface="+mj-cs"/>
              </a:rPr>
              <a:t>Summering, reflektion, nästa steg</a:t>
            </a:r>
          </a:p>
        </p:txBody>
      </p:sp>
      <p:sp>
        <p:nvSpPr>
          <p:cNvPr id="5" name="Platshållare för text 4">
            <a:extLst>
              <a:ext uri="{FF2B5EF4-FFF2-40B4-BE49-F238E27FC236}">
                <a16:creationId xmlns:a16="http://schemas.microsoft.com/office/drawing/2014/main" id="{6E9C75DF-1815-2AE5-A1D9-E9A36E4B88C9}"/>
              </a:ext>
            </a:extLst>
          </p:cNvPr>
          <p:cNvSpPr>
            <a:spLocks noGrp="1"/>
          </p:cNvSpPr>
          <p:nvPr>
            <p:ph type="body" idx="1"/>
          </p:nvPr>
        </p:nvSpPr>
        <p:spPr>
          <a:xfrm>
            <a:off x="4038600" y="4782320"/>
            <a:ext cx="7644627" cy="1329443"/>
          </a:xfrm>
        </p:spPr>
        <p:txBody>
          <a:bodyPr vert="horz" lIns="91440" tIns="45720" rIns="91440" bIns="45720" rtlCol="0">
            <a:normAutofit/>
          </a:bodyPr>
          <a:lstStyle/>
          <a:p>
            <a:pPr algn="r"/>
            <a:r>
              <a:rPr lang="en-US" kern="1200">
                <a:solidFill>
                  <a:schemeClr val="tx1"/>
                </a:solidFill>
                <a:latin typeface="+mn-lt"/>
                <a:ea typeface="+mn-ea"/>
                <a:cs typeface="+mn-cs"/>
              </a:rPr>
              <a:t>Grupp till team</a:t>
            </a:r>
          </a:p>
        </p:txBody>
      </p:sp>
    </p:spTree>
    <p:extLst>
      <p:ext uri="{BB962C8B-B14F-4D97-AF65-F5344CB8AC3E}">
        <p14:creationId xmlns:p14="http://schemas.microsoft.com/office/powerpoint/2010/main" val="14960941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465914-E76A-D6A7-44CE-2959371A85BA}"/>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B8B1DC25-7FC3-1035-691C-400091E72519}"/>
              </a:ext>
            </a:extLst>
          </p:cNvPr>
          <p:cNvSpPr>
            <a:spLocks noGrp="1"/>
          </p:cNvSpPr>
          <p:nvPr>
            <p:ph type="title"/>
          </p:nvPr>
        </p:nvSpPr>
        <p:spPr/>
        <p:txBody>
          <a:bodyPr/>
          <a:lstStyle/>
          <a:p>
            <a:r>
              <a:rPr lang="sv-SE" dirty="0"/>
              <a:t>Generell info</a:t>
            </a:r>
          </a:p>
        </p:txBody>
      </p:sp>
      <p:sp>
        <p:nvSpPr>
          <p:cNvPr id="3" name="Platshållare för innehåll 2">
            <a:extLst>
              <a:ext uri="{FF2B5EF4-FFF2-40B4-BE49-F238E27FC236}">
                <a16:creationId xmlns:a16="http://schemas.microsoft.com/office/drawing/2014/main" id="{CDCB8BF1-D3DD-EB57-1B1A-11FD223000D7}"/>
              </a:ext>
            </a:extLst>
          </p:cNvPr>
          <p:cNvSpPr>
            <a:spLocks noGrp="1"/>
          </p:cNvSpPr>
          <p:nvPr>
            <p:ph idx="1"/>
          </p:nvPr>
        </p:nvSpPr>
        <p:spPr/>
        <p:txBody>
          <a:bodyPr>
            <a:normAutofit fontScale="77500" lnSpcReduction="20000"/>
          </a:bodyPr>
          <a:lstStyle/>
          <a:p>
            <a:r>
              <a:rPr lang="sv-SE" dirty="0"/>
              <a:t>Team finns överallt. Eller i alla fall behovet av att samarbeta som ett team. Vi är alla mer eller mindre medvetet involverade i en mängd samarbeten som till exempel bostadsrättsföreningen, fotbollslaget, ledningsgruppen, projektgruppen, vägföreningen, bridgeklubben. Ja, kanske till och med släktmiddagen. Alla är exempel på sammanhang och situationer där teamwork är gynnsamt. </a:t>
            </a:r>
          </a:p>
          <a:p>
            <a:r>
              <a:rPr lang="sv-SE" dirty="0"/>
              <a:t>Det som får ett team att fungera är generellt och passar alla team och grupper som vill bli team. </a:t>
            </a:r>
          </a:p>
          <a:p>
            <a:r>
              <a:rPr lang="sv-SE" dirty="0"/>
              <a:t>Den här serien med sex stycken workshops är baserad på Teamwork-triangelns innehåll och leder dig och de du vill ska förbättra sitt teamwork genom de fundamentala delarna för ett team. Tanken är att genomföra dem i ordningsföljd, gärna under en begränsad tid om högst två månader. Kom ihåg: dialogen är helig för lärandet.</a:t>
            </a:r>
          </a:p>
          <a:p>
            <a:r>
              <a:rPr lang="sv-SE" dirty="0"/>
              <a:t>Se innehållet som inspiration och en utgångspunkt för er utforskning kring hur ni kan bli ett ännu bättre team. Inspireras av innehållet och anpassa det efter era behov.  </a:t>
            </a:r>
          </a:p>
          <a:p>
            <a:r>
              <a:rPr lang="sv-SE" dirty="0"/>
              <a:t>Lösningen finns inte i materialet. Lösningen finns hos er. </a:t>
            </a:r>
          </a:p>
        </p:txBody>
      </p:sp>
      <p:pic>
        <p:nvPicPr>
          <p:cNvPr id="5" name="Bild 4" descr="Information kontur">
            <a:extLst>
              <a:ext uri="{FF2B5EF4-FFF2-40B4-BE49-F238E27FC236}">
                <a16:creationId xmlns:a16="http://schemas.microsoft.com/office/drawing/2014/main" id="{9D0B50D1-81A4-34C5-2362-20021AD5082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696850" y="0"/>
            <a:ext cx="495150" cy="495150"/>
          </a:xfrm>
          <a:prstGeom prst="rect">
            <a:avLst/>
          </a:prstGeom>
        </p:spPr>
      </p:pic>
    </p:spTree>
    <p:extLst>
      <p:ext uri="{BB962C8B-B14F-4D97-AF65-F5344CB8AC3E}">
        <p14:creationId xmlns:p14="http://schemas.microsoft.com/office/powerpoint/2010/main" val="28448202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473C52-49B7-44D9-0E05-248148913837}"/>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D7818EDC-D5F6-51B2-BC2B-F3E9E5BED49B}"/>
              </a:ext>
            </a:extLst>
          </p:cNvPr>
          <p:cNvSpPr>
            <a:spLocks noGrp="1"/>
          </p:cNvSpPr>
          <p:nvPr>
            <p:ph type="title"/>
          </p:nvPr>
        </p:nvSpPr>
        <p:spPr/>
        <p:txBody>
          <a:bodyPr/>
          <a:lstStyle/>
          <a:p>
            <a:r>
              <a:rPr lang="sv-SE" dirty="0"/>
              <a:t>Mål med workshopen </a:t>
            </a:r>
          </a:p>
        </p:txBody>
      </p:sp>
      <p:sp>
        <p:nvSpPr>
          <p:cNvPr id="3" name="Platshållare för innehåll 2">
            <a:extLst>
              <a:ext uri="{FF2B5EF4-FFF2-40B4-BE49-F238E27FC236}">
                <a16:creationId xmlns:a16="http://schemas.microsoft.com/office/drawing/2014/main" id="{B72057D4-FF18-A50A-D5D7-A7D604F1B2F1}"/>
              </a:ext>
            </a:extLst>
          </p:cNvPr>
          <p:cNvSpPr>
            <a:spLocks noGrp="1"/>
          </p:cNvSpPr>
          <p:nvPr>
            <p:ph idx="1"/>
          </p:nvPr>
        </p:nvSpPr>
        <p:spPr/>
        <p:txBody>
          <a:bodyPr/>
          <a:lstStyle/>
          <a:p>
            <a:r>
              <a:rPr lang="sv-SE" dirty="0"/>
              <a:t>Syftet med den här workshopen är att förstå hur psykologisk trygghet påverkar teamet </a:t>
            </a:r>
          </a:p>
          <a:p>
            <a:r>
              <a:rPr lang="sv-SE" dirty="0"/>
              <a:t>Målet är att ni fortsätter beskriva ert team med hjälp av att fylla i en Team canvas</a:t>
            </a:r>
            <a:endParaRPr lang="sv-SE" sz="28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4" name="Bild 3" descr="Klassrum kontur">
            <a:extLst>
              <a:ext uri="{FF2B5EF4-FFF2-40B4-BE49-F238E27FC236}">
                <a16:creationId xmlns:a16="http://schemas.microsoft.com/office/drawing/2014/main" id="{6D7018CE-6CCE-DBC3-6294-16801C025BD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277600" y="0"/>
            <a:ext cx="914400" cy="914400"/>
          </a:xfrm>
          <a:prstGeom prst="rect">
            <a:avLst/>
          </a:prstGeom>
        </p:spPr>
      </p:pic>
    </p:spTree>
    <p:extLst>
      <p:ext uri="{BB962C8B-B14F-4D97-AF65-F5344CB8AC3E}">
        <p14:creationId xmlns:p14="http://schemas.microsoft.com/office/powerpoint/2010/main" val="31532658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3170FC7-647F-F889-0D86-49F32D85D094}"/>
              </a:ext>
            </a:extLst>
          </p:cNvPr>
          <p:cNvSpPr>
            <a:spLocks noGrp="1"/>
          </p:cNvSpPr>
          <p:nvPr>
            <p:ph type="title"/>
          </p:nvPr>
        </p:nvSpPr>
        <p:spPr/>
        <p:txBody>
          <a:bodyPr/>
          <a:lstStyle/>
          <a:p>
            <a:r>
              <a:rPr lang="sv-SE" dirty="0"/>
              <a:t>Reflektion</a:t>
            </a:r>
          </a:p>
        </p:txBody>
      </p:sp>
      <p:sp>
        <p:nvSpPr>
          <p:cNvPr id="3" name="Platshållare för innehåll 2">
            <a:extLst>
              <a:ext uri="{FF2B5EF4-FFF2-40B4-BE49-F238E27FC236}">
                <a16:creationId xmlns:a16="http://schemas.microsoft.com/office/drawing/2014/main" id="{BEE96CF5-693A-1836-82E0-2B410228806F}"/>
              </a:ext>
            </a:extLst>
          </p:cNvPr>
          <p:cNvSpPr>
            <a:spLocks noGrp="1"/>
          </p:cNvSpPr>
          <p:nvPr>
            <p:ph idx="1"/>
          </p:nvPr>
        </p:nvSpPr>
        <p:spPr/>
        <p:txBody>
          <a:bodyPr/>
          <a:lstStyle/>
          <a:p>
            <a:r>
              <a:rPr lang="sv-SE" dirty="0"/>
              <a:t>Vad var syftet och målet?</a:t>
            </a:r>
          </a:p>
          <a:p>
            <a:r>
              <a:rPr lang="sv-SE" dirty="0"/>
              <a:t>Hur gick det?</a:t>
            </a:r>
          </a:p>
          <a:p>
            <a:r>
              <a:rPr lang="sv-SE" dirty="0"/>
              <a:t>Vad gjorde vi bra och varför?</a:t>
            </a:r>
          </a:p>
          <a:p>
            <a:r>
              <a:rPr lang="sv-SE" dirty="0"/>
              <a:t>Vad kan vi förbättra nästa gång?</a:t>
            </a:r>
          </a:p>
          <a:p>
            <a:endParaRPr lang="sv-SE" dirty="0"/>
          </a:p>
        </p:txBody>
      </p:sp>
      <p:pic>
        <p:nvPicPr>
          <p:cNvPr id="4" name="Bild 3" descr="Klotter kontur">
            <a:extLst>
              <a:ext uri="{FF2B5EF4-FFF2-40B4-BE49-F238E27FC236}">
                <a16:creationId xmlns:a16="http://schemas.microsoft.com/office/drawing/2014/main" id="{8222E937-7AE1-63C5-CB52-7C8FF4CC272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801722" y="54422"/>
            <a:ext cx="484149" cy="484149"/>
          </a:xfrm>
          <a:prstGeom prst="rect">
            <a:avLst/>
          </a:prstGeom>
        </p:spPr>
      </p:pic>
      <p:pic>
        <p:nvPicPr>
          <p:cNvPr id="5" name="Bild 4" descr="Tanke kontur">
            <a:extLst>
              <a:ext uri="{FF2B5EF4-FFF2-40B4-BE49-F238E27FC236}">
                <a16:creationId xmlns:a16="http://schemas.microsoft.com/office/drawing/2014/main" id="{0FAF1AEF-F11F-26E8-D434-6DA47C3A81A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259621" y="60349"/>
            <a:ext cx="478222" cy="478222"/>
          </a:xfrm>
          <a:prstGeom prst="rect">
            <a:avLst/>
          </a:prstGeom>
        </p:spPr>
      </p:pic>
      <p:pic>
        <p:nvPicPr>
          <p:cNvPr id="6" name="Bild 5" descr="Chatt kontur">
            <a:extLst>
              <a:ext uri="{FF2B5EF4-FFF2-40B4-BE49-F238E27FC236}">
                <a16:creationId xmlns:a16="http://schemas.microsoft.com/office/drawing/2014/main" id="{4D5B1CB9-C498-3C2A-6710-7FAAA4B7C88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1420421" y="-64571"/>
            <a:ext cx="722134" cy="722134"/>
          </a:xfrm>
          <a:prstGeom prst="rect">
            <a:avLst/>
          </a:prstGeom>
        </p:spPr>
      </p:pic>
    </p:spTree>
    <p:extLst>
      <p:ext uri="{BB962C8B-B14F-4D97-AF65-F5344CB8AC3E}">
        <p14:creationId xmlns:p14="http://schemas.microsoft.com/office/powerpoint/2010/main" val="27152483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0E3B2D-A854-FC5D-3634-9E8A5CC15D41}"/>
            </a:ext>
          </a:extLst>
        </p:cNvPr>
        <p:cNvGrpSpPr/>
        <p:nvPr/>
      </p:nvGrpSpPr>
      <p:grpSpPr>
        <a:xfrm>
          <a:off x="0" y="0"/>
          <a:ext cx="0" cy="0"/>
          <a:chOff x="0" y="0"/>
          <a:chExt cx="0" cy="0"/>
        </a:xfrm>
      </p:grpSpPr>
      <p:pic>
        <p:nvPicPr>
          <p:cNvPr id="3" name="Bildobjekt 2">
            <a:extLst>
              <a:ext uri="{FF2B5EF4-FFF2-40B4-BE49-F238E27FC236}">
                <a16:creationId xmlns:a16="http://schemas.microsoft.com/office/drawing/2014/main" id="{E6A08B15-EF9E-59C7-0E5A-FFFD21F98AD0}"/>
              </a:ext>
            </a:extLst>
          </p:cNvPr>
          <p:cNvPicPr>
            <a:picLocks noChangeAspect="1"/>
          </p:cNvPicPr>
          <p:nvPr/>
        </p:nvPicPr>
        <p:blipFill>
          <a:blip r:embed="rId3"/>
          <a:stretch>
            <a:fillRect/>
          </a:stretch>
        </p:blipFill>
        <p:spPr>
          <a:xfrm>
            <a:off x="7843720" y="1977418"/>
            <a:ext cx="2371949" cy="3735820"/>
          </a:xfrm>
          <a:prstGeom prst="rect">
            <a:avLst/>
          </a:prstGeom>
        </p:spPr>
      </p:pic>
      <p:sp>
        <p:nvSpPr>
          <p:cNvPr id="5" name="Rubrik 4">
            <a:extLst>
              <a:ext uri="{FF2B5EF4-FFF2-40B4-BE49-F238E27FC236}">
                <a16:creationId xmlns:a16="http://schemas.microsoft.com/office/drawing/2014/main" id="{6FA149AA-B62A-0F7A-3A96-720803D009BD}"/>
              </a:ext>
            </a:extLst>
          </p:cNvPr>
          <p:cNvSpPr>
            <a:spLocks noGrp="1"/>
          </p:cNvSpPr>
          <p:nvPr>
            <p:ph type="title"/>
          </p:nvPr>
        </p:nvSpPr>
        <p:spPr/>
        <p:txBody>
          <a:bodyPr/>
          <a:lstStyle/>
          <a:p>
            <a:r>
              <a:rPr lang="sv-SE" dirty="0"/>
              <a:t>Nästa WS</a:t>
            </a:r>
          </a:p>
        </p:txBody>
      </p:sp>
      <p:sp>
        <p:nvSpPr>
          <p:cNvPr id="8" name="textruta 7">
            <a:extLst>
              <a:ext uri="{FF2B5EF4-FFF2-40B4-BE49-F238E27FC236}">
                <a16:creationId xmlns:a16="http://schemas.microsoft.com/office/drawing/2014/main" id="{48F98601-E667-64B4-CD17-EC7F5038E45F}"/>
              </a:ext>
            </a:extLst>
          </p:cNvPr>
          <p:cNvSpPr txBox="1"/>
          <p:nvPr/>
        </p:nvSpPr>
        <p:spPr>
          <a:xfrm>
            <a:off x="7744691" y="5867926"/>
            <a:ext cx="1898073" cy="369332"/>
          </a:xfrm>
          <a:prstGeom prst="rect">
            <a:avLst/>
          </a:prstGeom>
          <a:noFill/>
        </p:spPr>
        <p:txBody>
          <a:bodyPr wrap="square">
            <a:spAutoFit/>
          </a:bodyPr>
          <a:lstStyle/>
          <a:p>
            <a:r>
              <a:rPr lang="sv-SE" dirty="0"/>
              <a:t>Läs kapitel 18</a:t>
            </a:r>
          </a:p>
        </p:txBody>
      </p:sp>
      <p:pic>
        <p:nvPicPr>
          <p:cNvPr id="9" name="Bild 8" descr="Klassrum kontur">
            <a:extLst>
              <a:ext uri="{FF2B5EF4-FFF2-40B4-BE49-F238E27FC236}">
                <a16:creationId xmlns:a16="http://schemas.microsoft.com/office/drawing/2014/main" id="{9BF8EFD8-16BB-207B-2B72-4715225977E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277600" y="0"/>
            <a:ext cx="914400" cy="914400"/>
          </a:xfrm>
          <a:prstGeom prst="rect">
            <a:avLst/>
          </a:prstGeom>
        </p:spPr>
      </p:pic>
      <p:pic>
        <p:nvPicPr>
          <p:cNvPr id="6" name="Bildobjekt 5">
            <a:extLst>
              <a:ext uri="{FF2B5EF4-FFF2-40B4-BE49-F238E27FC236}">
                <a16:creationId xmlns:a16="http://schemas.microsoft.com/office/drawing/2014/main" id="{65BA4BF4-1059-1005-AF27-F5C67FF55D55}"/>
              </a:ext>
            </a:extLst>
          </p:cNvPr>
          <p:cNvPicPr>
            <a:picLocks noChangeAspect="1"/>
          </p:cNvPicPr>
          <p:nvPr/>
        </p:nvPicPr>
        <p:blipFill>
          <a:blip r:embed="rId6"/>
          <a:stretch>
            <a:fillRect/>
          </a:stretch>
        </p:blipFill>
        <p:spPr>
          <a:xfrm>
            <a:off x="1976331" y="1799636"/>
            <a:ext cx="4381920" cy="4437622"/>
          </a:xfrm>
          <a:prstGeom prst="rect">
            <a:avLst/>
          </a:prstGeom>
        </p:spPr>
      </p:pic>
    </p:spTree>
    <p:extLst>
      <p:ext uri="{BB962C8B-B14F-4D97-AF65-F5344CB8AC3E}">
        <p14:creationId xmlns:p14="http://schemas.microsoft.com/office/powerpoint/2010/main" val="12350508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C2DF7B4-44BC-67AD-EC6E-4255865DC998}"/>
              </a:ext>
            </a:extLst>
          </p:cNvPr>
          <p:cNvSpPr>
            <a:spLocks noGrp="1"/>
          </p:cNvSpPr>
          <p:nvPr>
            <p:ph type="title"/>
          </p:nvPr>
        </p:nvSpPr>
        <p:spPr/>
        <p:txBody>
          <a:bodyPr/>
          <a:lstStyle/>
          <a:p>
            <a:r>
              <a:rPr lang="sv-SE" dirty="0"/>
              <a:t>Läs- och </a:t>
            </a:r>
            <a:r>
              <a:rPr lang="sv-SE" dirty="0" err="1"/>
              <a:t>filmtips</a:t>
            </a:r>
            <a:endParaRPr lang="sv-SE" dirty="0"/>
          </a:p>
        </p:txBody>
      </p:sp>
      <p:sp>
        <p:nvSpPr>
          <p:cNvPr id="3" name="Platshållare för innehåll 2">
            <a:extLst>
              <a:ext uri="{FF2B5EF4-FFF2-40B4-BE49-F238E27FC236}">
                <a16:creationId xmlns:a16="http://schemas.microsoft.com/office/drawing/2014/main" id="{1415BB5F-B5F7-A1BC-2BE4-96022FCB96B8}"/>
              </a:ext>
            </a:extLst>
          </p:cNvPr>
          <p:cNvSpPr>
            <a:spLocks noGrp="1"/>
          </p:cNvSpPr>
          <p:nvPr>
            <p:ph idx="1"/>
          </p:nvPr>
        </p:nvSpPr>
        <p:spPr>
          <a:xfrm>
            <a:off x="838200" y="1825625"/>
            <a:ext cx="10515600" cy="4667250"/>
          </a:xfrm>
        </p:spPr>
        <p:txBody>
          <a:bodyPr numCol="2">
            <a:noAutofit/>
          </a:bodyPr>
          <a:lstStyle/>
          <a:p>
            <a:pPr>
              <a:spcAft>
                <a:spcPts val="800"/>
              </a:spcAft>
            </a:pPr>
            <a:r>
              <a:rPr lang="sv-SE" sz="1600" dirty="0"/>
              <a:t>Peter Gärdenfors – Den meningssökande människan </a:t>
            </a:r>
          </a:p>
          <a:p>
            <a:pPr>
              <a:spcAft>
                <a:spcPts val="800"/>
              </a:spcAft>
            </a:pPr>
            <a:r>
              <a:rPr lang="sv-SE" sz="1600" dirty="0"/>
              <a:t>Peter Senge – Den femte disciplinen. Den lärande organisationens konst</a:t>
            </a:r>
          </a:p>
          <a:p>
            <a:pPr>
              <a:spcAft>
                <a:spcPts val="800"/>
              </a:spcAft>
            </a:pPr>
            <a:r>
              <a:rPr lang="sv-SE" sz="1600" dirty="0"/>
              <a:t>Carol Dweck – </a:t>
            </a:r>
            <a:r>
              <a:rPr lang="sv-SE" sz="1600" dirty="0" err="1"/>
              <a:t>Mindset</a:t>
            </a:r>
            <a:r>
              <a:rPr lang="sv-SE" sz="1600" dirty="0"/>
              <a:t>. Du blir vad du tänker</a:t>
            </a:r>
          </a:p>
          <a:p>
            <a:pPr>
              <a:spcAft>
                <a:spcPts val="800"/>
              </a:spcAft>
            </a:pPr>
            <a:r>
              <a:rPr lang="sv-SE" sz="1600" dirty="0"/>
              <a:t>Amy C Edmondson – The </a:t>
            </a:r>
            <a:r>
              <a:rPr lang="sv-SE" sz="1600" dirty="0" err="1"/>
              <a:t>Fearless</a:t>
            </a:r>
            <a:r>
              <a:rPr lang="sv-SE" sz="1600" dirty="0"/>
              <a:t> </a:t>
            </a:r>
            <a:r>
              <a:rPr lang="sv-SE" sz="1600" dirty="0" err="1"/>
              <a:t>Organization</a:t>
            </a:r>
            <a:r>
              <a:rPr lang="sv-SE" sz="1600" dirty="0"/>
              <a:t> – Psykologisk trygghet på jobbet</a:t>
            </a:r>
          </a:p>
          <a:p>
            <a:pPr>
              <a:spcAft>
                <a:spcPts val="800"/>
              </a:spcAft>
            </a:pPr>
            <a:r>
              <a:rPr lang="sv-SE" sz="1600" dirty="0"/>
              <a:t>Lennart Wittberg – Systemsyn i praktiken </a:t>
            </a:r>
          </a:p>
          <a:p>
            <a:pPr>
              <a:spcAft>
                <a:spcPts val="800"/>
              </a:spcAft>
            </a:pPr>
            <a:r>
              <a:rPr lang="sv-SE" sz="1600" dirty="0"/>
              <a:t>Daniel Kahneman – Tänka, snabbt och långsamt</a:t>
            </a:r>
          </a:p>
          <a:p>
            <a:pPr>
              <a:spcAft>
                <a:spcPts val="800"/>
              </a:spcAft>
            </a:pPr>
            <a:r>
              <a:rPr lang="sv-SE" sz="1600" dirty="0"/>
              <a:t>Stephen Covey – De 7 goda vanorna. Grunden för personlig utveckling och hållbart ledarskap</a:t>
            </a:r>
          </a:p>
          <a:p>
            <a:pPr>
              <a:spcAft>
                <a:spcPts val="800"/>
              </a:spcAft>
            </a:pPr>
            <a:r>
              <a:rPr lang="sv-SE" sz="1600" dirty="0"/>
              <a:t>Daniel Pink – Drivkraft. Den överraskande sanningen om vad som motiverar oss</a:t>
            </a:r>
          </a:p>
          <a:p>
            <a:pPr>
              <a:spcAft>
                <a:spcPts val="800"/>
              </a:spcAft>
            </a:pPr>
            <a:r>
              <a:rPr lang="sv-SE" sz="1600" dirty="0" err="1"/>
              <a:t>Donella</a:t>
            </a:r>
            <a:r>
              <a:rPr lang="sv-SE" sz="1600" dirty="0"/>
              <a:t> H. </a:t>
            </a:r>
            <a:r>
              <a:rPr lang="sv-SE" sz="1600" dirty="0" err="1"/>
              <a:t>Meadows</a:t>
            </a:r>
            <a:r>
              <a:rPr lang="sv-SE" sz="1600" dirty="0"/>
              <a:t> – </a:t>
            </a:r>
            <a:r>
              <a:rPr lang="sv-SE" sz="1600" dirty="0" err="1"/>
              <a:t>Thinking</a:t>
            </a:r>
            <a:r>
              <a:rPr lang="sv-SE" sz="1600" dirty="0"/>
              <a:t> in Systems</a:t>
            </a:r>
          </a:p>
          <a:p>
            <a:pPr>
              <a:spcAft>
                <a:spcPts val="800"/>
              </a:spcAft>
            </a:pPr>
            <a:r>
              <a:rPr lang="sv-SE" sz="1600" dirty="0"/>
              <a:t>Donald G. </a:t>
            </a:r>
            <a:r>
              <a:rPr lang="sv-SE" sz="1600" dirty="0" err="1"/>
              <a:t>Reinertsen</a:t>
            </a:r>
            <a:r>
              <a:rPr lang="sv-SE" sz="1600" dirty="0"/>
              <a:t> – The </a:t>
            </a:r>
            <a:r>
              <a:rPr lang="sv-SE" sz="1600" dirty="0" err="1"/>
              <a:t>Principles</a:t>
            </a:r>
            <a:r>
              <a:rPr lang="sv-SE" sz="1600" dirty="0"/>
              <a:t> </a:t>
            </a:r>
            <a:r>
              <a:rPr lang="sv-SE" sz="1600" dirty="0" err="1"/>
              <a:t>of</a:t>
            </a:r>
            <a:r>
              <a:rPr lang="sv-SE" sz="1600" dirty="0"/>
              <a:t> Product </a:t>
            </a:r>
            <a:r>
              <a:rPr lang="sv-SE" sz="1600" dirty="0" err="1"/>
              <a:t>Development</a:t>
            </a:r>
            <a:r>
              <a:rPr lang="sv-SE" sz="1600" dirty="0"/>
              <a:t> </a:t>
            </a:r>
            <a:r>
              <a:rPr lang="sv-SE" sz="1600" dirty="0" err="1"/>
              <a:t>Flow</a:t>
            </a:r>
            <a:r>
              <a:rPr lang="sv-SE" sz="1600" dirty="0"/>
              <a:t> </a:t>
            </a:r>
          </a:p>
          <a:p>
            <a:pPr>
              <a:spcAft>
                <a:spcPts val="800"/>
              </a:spcAft>
            </a:pPr>
            <a:r>
              <a:rPr lang="sv-SE" sz="1600" dirty="0"/>
              <a:t>Julia </a:t>
            </a:r>
            <a:r>
              <a:rPr lang="sv-SE" sz="1600" dirty="0" err="1"/>
              <a:t>Romanowska</a:t>
            </a:r>
            <a:r>
              <a:rPr lang="sv-SE" sz="1600" dirty="0"/>
              <a:t> – Schibboleteffekten. Ledarskap, konsten och människans ansvar</a:t>
            </a:r>
          </a:p>
          <a:p>
            <a:pPr>
              <a:spcAft>
                <a:spcPts val="800"/>
              </a:spcAft>
            </a:pPr>
            <a:r>
              <a:rPr lang="sv-SE" sz="1600" dirty="0"/>
              <a:t>Hans Brattberg och Tomas Björkholm – Prioritera, fokusera, leverera: din snabbguide till </a:t>
            </a:r>
            <a:r>
              <a:rPr lang="sv-SE" sz="1600" dirty="0" err="1"/>
              <a:t>Lean</a:t>
            </a:r>
            <a:r>
              <a:rPr lang="sv-SE" sz="1600" dirty="0"/>
              <a:t>, </a:t>
            </a:r>
            <a:r>
              <a:rPr lang="sv-SE" sz="1600" dirty="0" err="1"/>
              <a:t>Agile</a:t>
            </a:r>
            <a:r>
              <a:rPr lang="sv-SE" sz="1600" dirty="0"/>
              <a:t>, </a:t>
            </a:r>
            <a:r>
              <a:rPr lang="sv-SE" sz="1600" dirty="0" err="1"/>
              <a:t>Scrum</a:t>
            </a:r>
            <a:r>
              <a:rPr lang="sv-SE" sz="1600" dirty="0"/>
              <a:t> och XP </a:t>
            </a:r>
          </a:p>
          <a:p>
            <a:pPr>
              <a:spcAft>
                <a:spcPts val="800"/>
              </a:spcAft>
            </a:pPr>
            <a:r>
              <a:rPr lang="sv-SE" sz="1600" dirty="0"/>
              <a:t>Jonny Schneider – </a:t>
            </a:r>
            <a:r>
              <a:rPr lang="sv-SE" sz="1600" dirty="0" err="1"/>
              <a:t>Understanding</a:t>
            </a:r>
            <a:r>
              <a:rPr lang="sv-SE" sz="1600" dirty="0"/>
              <a:t> Design </a:t>
            </a:r>
            <a:r>
              <a:rPr lang="sv-SE" sz="1600" dirty="0" err="1"/>
              <a:t>Thinking</a:t>
            </a:r>
            <a:r>
              <a:rPr lang="sv-SE" sz="1600" dirty="0"/>
              <a:t>, </a:t>
            </a:r>
            <a:r>
              <a:rPr lang="sv-SE" sz="1600" dirty="0" err="1"/>
              <a:t>Lean</a:t>
            </a:r>
            <a:r>
              <a:rPr lang="sv-SE" sz="1600" dirty="0"/>
              <a:t> and </a:t>
            </a:r>
            <a:r>
              <a:rPr lang="sv-SE" sz="1600" dirty="0" err="1"/>
              <a:t>Agile</a:t>
            </a:r>
            <a:endParaRPr lang="sv-SE" sz="1600" dirty="0"/>
          </a:p>
          <a:p>
            <a:pPr>
              <a:spcAft>
                <a:spcPts val="800"/>
              </a:spcAft>
            </a:pPr>
            <a:r>
              <a:rPr lang="sv-SE" sz="1600" dirty="0"/>
              <a:t>Filmer: </a:t>
            </a:r>
            <a:r>
              <a:rPr lang="sv-SE" sz="1600" dirty="0">
                <a:hlinkClick r:id="rId3"/>
              </a:rPr>
              <a:t>https://www.youtube.com/@KlasFj%C3%A4rstedt/playlists</a:t>
            </a:r>
            <a:r>
              <a:rPr lang="sv-SE" sz="1600" dirty="0"/>
              <a:t> </a:t>
            </a:r>
          </a:p>
        </p:txBody>
      </p:sp>
      <p:pic>
        <p:nvPicPr>
          <p:cNvPr id="4" name="Bild 3" descr="Information kontur">
            <a:extLst>
              <a:ext uri="{FF2B5EF4-FFF2-40B4-BE49-F238E27FC236}">
                <a16:creationId xmlns:a16="http://schemas.microsoft.com/office/drawing/2014/main" id="{DC0F4636-807F-B8BF-AF9B-B6D3E686952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696850" y="0"/>
            <a:ext cx="495150" cy="495150"/>
          </a:xfrm>
          <a:prstGeom prst="rect">
            <a:avLst/>
          </a:prstGeom>
        </p:spPr>
      </p:pic>
    </p:spTree>
    <p:extLst>
      <p:ext uri="{BB962C8B-B14F-4D97-AF65-F5344CB8AC3E}">
        <p14:creationId xmlns:p14="http://schemas.microsoft.com/office/powerpoint/2010/main" val="7225522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DA8A11BA-8FA2-1C07-BD00-6D9C4E5A88F9}"/>
              </a:ext>
            </a:extLst>
          </p:cNvPr>
          <p:cNvSpPr>
            <a:spLocks noGrp="1"/>
          </p:cNvSpPr>
          <p:nvPr>
            <p:ph type="title"/>
          </p:nvPr>
        </p:nvSpPr>
        <p:spPr/>
        <p:txBody>
          <a:bodyPr/>
          <a:lstStyle/>
          <a:p>
            <a:r>
              <a:rPr lang="sv-SE" dirty="0"/>
              <a:t>-</a:t>
            </a:r>
          </a:p>
        </p:txBody>
      </p:sp>
      <p:sp>
        <p:nvSpPr>
          <p:cNvPr id="5" name="Platshållare för text 4">
            <a:extLst>
              <a:ext uri="{FF2B5EF4-FFF2-40B4-BE49-F238E27FC236}">
                <a16:creationId xmlns:a16="http://schemas.microsoft.com/office/drawing/2014/main" id="{773C8B37-372C-B996-5DEC-3C6D6755C67C}"/>
              </a:ext>
            </a:extLst>
          </p:cNvPr>
          <p:cNvSpPr>
            <a:spLocks noGrp="1"/>
          </p:cNvSpPr>
          <p:nvPr>
            <p:ph type="body" idx="1"/>
          </p:nvPr>
        </p:nvSpPr>
        <p:spPr/>
        <p:txBody>
          <a:bodyPr/>
          <a:lstStyle/>
          <a:p>
            <a:endParaRPr lang="sv-SE"/>
          </a:p>
        </p:txBody>
      </p:sp>
    </p:spTree>
    <p:extLst>
      <p:ext uri="{BB962C8B-B14F-4D97-AF65-F5344CB8AC3E}">
        <p14:creationId xmlns:p14="http://schemas.microsoft.com/office/powerpoint/2010/main" val="22223164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9542A86-F579-20C2-EBF8-593D579192F3}"/>
              </a:ext>
            </a:extLst>
          </p:cNvPr>
          <p:cNvSpPr>
            <a:spLocks noGrp="1"/>
          </p:cNvSpPr>
          <p:nvPr>
            <p:ph type="title"/>
          </p:nvPr>
        </p:nvSpPr>
        <p:spPr/>
        <p:txBody>
          <a:bodyPr/>
          <a:lstStyle/>
          <a:p>
            <a:r>
              <a:rPr lang="sv-SE" dirty="0"/>
              <a:t>Boken</a:t>
            </a:r>
          </a:p>
        </p:txBody>
      </p:sp>
      <p:sp>
        <p:nvSpPr>
          <p:cNvPr id="3" name="Platshållare för innehåll 2">
            <a:extLst>
              <a:ext uri="{FF2B5EF4-FFF2-40B4-BE49-F238E27FC236}">
                <a16:creationId xmlns:a16="http://schemas.microsoft.com/office/drawing/2014/main" id="{B060C6D8-74CB-C752-C3C7-06DA950FB555}"/>
              </a:ext>
            </a:extLst>
          </p:cNvPr>
          <p:cNvSpPr>
            <a:spLocks noGrp="1"/>
          </p:cNvSpPr>
          <p:nvPr>
            <p:ph idx="1"/>
          </p:nvPr>
        </p:nvSpPr>
        <p:spPr>
          <a:xfrm>
            <a:off x="838200" y="1825625"/>
            <a:ext cx="6712527" cy="4351338"/>
          </a:xfrm>
        </p:spPr>
        <p:txBody>
          <a:bodyPr>
            <a:normAutofit fontScale="92500" lnSpcReduction="20000"/>
          </a:bodyPr>
          <a:lstStyle/>
          <a:p>
            <a:r>
              <a:rPr lang="sv-SE" dirty="0"/>
              <a:t>I </a:t>
            </a:r>
            <a:r>
              <a:rPr lang="sv-SE" i="1" dirty="0"/>
              <a:t>Tänka Göra-Effekten </a:t>
            </a:r>
            <a:r>
              <a:rPr lang="sv-SE" dirty="0"/>
              <a:t>får du ta del av teorier, tankesätt och praktiska tips om förändring, utveckling och samarbete från några av de främsta forskarna och tänkarna i modern tid. Boken går bortom metoder och verktyg och visar hur du skapar genomgripande och långsiktiga resultat genom att förändra både ditt tankesätt och organisationens arbetssätt.</a:t>
            </a:r>
          </a:p>
          <a:p>
            <a:r>
              <a:rPr lang="sv-SE" dirty="0"/>
              <a:t>Boken uppmuntrar dig att se organisationen som en trädgård i stället för en maskin. En plats där förändring sker genom tillit, samarbete och nyfikenhet – inte genom instruktioner.</a:t>
            </a:r>
          </a:p>
        </p:txBody>
      </p:sp>
      <p:pic>
        <p:nvPicPr>
          <p:cNvPr id="4" name="Bild 3" descr="Information kontur">
            <a:extLst>
              <a:ext uri="{FF2B5EF4-FFF2-40B4-BE49-F238E27FC236}">
                <a16:creationId xmlns:a16="http://schemas.microsoft.com/office/drawing/2014/main" id="{E7569C06-3C82-5931-F58D-AD71695D7D7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696850" y="0"/>
            <a:ext cx="495150" cy="495150"/>
          </a:xfrm>
          <a:prstGeom prst="rect">
            <a:avLst/>
          </a:prstGeom>
        </p:spPr>
      </p:pic>
      <p:pic>
        <p:nvPicPr>
          <p:cNvPr id="5" name="Bildobjekt 4">
            <a:extLst>
              <a:ext uri="{FF2B5EF4-FFF2-40B4-BE49-F238E27FC236}">
                <a16:creationId xmlns:a16="http://schemas.microsoft.com/office/drawing/2014/main" id="{BA598E6E-E4ED-924E-72AD-A02A32DD0F2A}"/>
              </a:ext>
            </a:extLst>
          </p:cNvPr>
          <p:cNvPicPr>
            <a:picLocks noChangeAspect="1"/>
          </p:cNvPicPr>
          <p:nvPr/>
        </p:nvPicPr>
        <p:blipFill>
          <a:blip r:embed="rId5"/>
          <a:stretch>
            <a:fillRect/>
          </a:stretch>
        </p:blipFill>
        <p:spPr>
          <a:xfrm>
            <a:off x="8334413" y="1262113"/>
            <a:ext cx="3190912" cy="5025686"/>
          </a:xfrm>
          <a:prstGeom prst="rect">
            <a:avLst/>
          </a:prstGeom>
        </p:spPr>
      </p:pic>
    </p:spTree>
    <p:extLst>
      <p:ext uri="{BB962C8B-B14F-4D97-AF65-F5344CB8AC3E}">
        <p14:creationId xmlns:p14="http://schemas.microsoft.com/office/powerpoint/2010/main" val="8094628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3BF4C7-E0BC-72DB-FF7F-F4E8A72DA5BC}"/>
            </a:ext>
          </a:extLst>
        </p:cNvPr>
        <p:cNvGrpSpPr/>
        <p:nvPr/>
      </p:nvGrpSpPr>
      <p:grpSpPr>
        <a:xfrm>
          <a:off x="0" y="0"/>
          <a:ext cx="0" cy="0"/>
          <a:chOff x="0" y="0"/>
          <a:chExt cx="0" cy="0"/>
        </a:xfrm>
      </p:grpSpPr>
      <p:pic>
        <p:nvPicPr>
          <p:cNvPr id="7" name="Bild 6" descr="Information kontur">
            <a:extLst>
              <a:ext uri="{FF2B5EF4-FFF2-40B4-BE49-F238E27FC236}">
                <a16:creationId xmlns:a16="http://schemas.microsoft.com/office/drawing/2014/main" id="{7D8F0FCA-AD86-EA92-BBE0-D6126FC67708}"/>
              </a:ext>
            </a:extLst>
          </p:cNvPr>
          <p:cNvPicPr>
            <a:picLocks noGrp="1" noRot="1" noChangeAspect="1" noMove="1" noResize="1" noEditPoints="1" noAdjustHandles="1" noChangeArrowheads="1" noChangeShapeType="1" noCrop="1"/>
          </p:cNvPicPr>
          <p:nvPr/>
        </p:nvPicPr>
        <p:blipFill>
          <a:blip r:embed="rId3">
            <a:extLst>
              <a:ext uri="{96DAC541-7B7A-43D3-8B79-37D633B846F1}">
                <asvg:svgBlip xmlns:asvg="http://schemas.microsoft.com/office/drawing/2016/SVG/main" r:embed="rId4"/>
              </a:ext>
            </a:extLst>
          </a:blip>
          <a:stretch>
            <a:fillRect/>
          </a:stretch>
        </p:blipFill>
        <p:spPr>
          <a:xfrm>
            <a:off x="11696850" y="0"/>
            <a:ext cx="495150" cy="495150"/>
          </a:xfrm>
          <a:prstGeom prst="rect">
            <a:avLst/>
          </a:prstGeom>
        </p:spPr>
      </p:pic>
      <p:pic>
        <p:nvPicPr>
          <p:cNvPr id="13" name="Bildobjekt 12">
            <a:extLst>
              <a:ext uri="{FF2B5EF4-FFF2-40B4-BE49-F238E27FC236}">
                <a16:creationId xmlns:a16="http://schemas.microsoft.com/office/drawing/2014/main" id="{05381016-8694-86BE-E935-4AA0AA2CE162}"/>
              </a:ext>
            </a:extLst>
          </p:cNvPr>
          <p:cNvPicPr>
            <a:picLocks noGrp="1" noRot="1" noChangeAspect="1" noMove="1" noResize="1" noEditPoints="1" noAdjustHandles="1" noChangeArrowheads="1" noChangeShapeType="1" noCrop="1"/>
          </p:cNvPicPr>
          <p:nvPr/>
        </p:nvPicPr>
        <p:blipFill>
          <a:blip r:embed="rId5"/>
          <a:stretch>
            <a:fillRect/>
          </a:stretch>
        </p:blipFill>
        <p:spPr>
          <a:xfrm>
            <a:off x="2416629" y="442910"/>
            <a:ext cx="7118858" cy="5661642"/>
          </a:xfrm>
          <a:prstGeom prst="rect">
            <a:avLst/>
          </a:prstGeom>
        </p:spPr>
      </p:pic>
    </p:spTree>
    <p:extLst>
      <p:ext uri="{BB962C8B-B14F-4D97-AF65-F5344CB8AC3E}">
        <p14:creationId xmlns:p14="http://schemas.microsoft.com/office/powerpoint/2010/main" val="31188056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F24F47-3F2F-AA06-7356-68DDB1BB44EF}"/>
            </a:ext>
          </a:extLst>
        </p:cNvPr>
        <p:cNvGrpSpPr/>
        <p:nvPr/>
      </p:nvGrpSpPr>
      <p:grpSpPr>
        <a:xfrm>
          <a:off x="0" y="0"/>
          <a:ext cx="0" cy="0"/>
          <a:chOff x="0" y="0"/>
          <a:chExt cx="0" cy="0"/>
        </a:xfrm>
      </p:grpSpPr>
      <p:pic>
        <p:nvPicPr>
          <p:cNvPr id="7" name="Bild 6" descr="Information kontur">
            <a:extLst>
              <a:ext uri="{FF2B5EF4-FFF2-40B4-BE49-F238E27FC236}">
                <a16:creationId xmlns:a16="http://schemas.microsoft.com/office/drawing/2014/main" id="{13249B62-FA68-0996-D3D0-7936989AFB94}"/>
              </a:ext>
            </a:extLst>
          </p:cNvPr>
          <p:cNvPicPr>
            <a:picLocks noGrp="1" noRot="1" noChangeAspect="1" noMove="1" noResize="1" noEditPoints="1" noAdjustHandles="1" noChangeArrowheads="1" noChangeShapeType="1" noCrop="1"/>
          </p:cNvPicPr>
          <p:nvPr/>
        </p:nvPicPr>
        <p:blipFill>
          <a:blip r:embed="rId3">
            <a:extLst>
              <a:ext uri="{96DAC541-7B7A-43D3-8B79-37D633B846F1}">
                <asvg:svgBlip xmlns:asvg="http://schemas.microsoft.com/office/drawing/2016/SVG/main" r:embed="rId4"/>
              </a:ext>
            </a:extLst>
          </a:blip>
          <a:stretch>
            <a:fillRect/>
          </a:stretch>
        </p:blipFill>
        <p:spPr>
          <a:xfrm>
            <a:off x="11696850" y="0"/>
            <a:ext cx="495150" cy="495150"/>
          </a:xfrm>
          <a:prstGeom prst="rect">
            <a:avLst/>
          </a:prstGeom>
        </p:spPr>
      </p:pic>
      <p:pic>
        <p:nvPicPr>
          <p:cNvPr id="3" name="Bildobjekt 2">
            <a:extLst>
              <a:ext uri="{FF2B5EF4-FFF2-40B4-BE49-F238E27FC236}">
                <a16:creationId xmlns:a16="http://schemas.microsoft.com/office/drawing/2014/main" id="{E09F40AB-BB6F-1D57-2F76-D4F663088AE6}"/>
              </a:ext>
            </a:extLst>
          </p:cNvPr>
          <p:cNvPicPr>
            <a:picLocks noGrp="1" noRot="1" noChangeAspect="1" noMove="1" noResize="1" noEditPoints="1" noAdjustHandles="1" noChangeArrowheads="1" noChangeShapeType="1" noCrop="1"/>
          </p:cNvPicPr>
          <p:nvPr/>
        </p:nvPicPr>
        <p:blipFill>
          <a:blip r:embed="rId5"/>
          <a:stretch>
            <a:fillRect/>
          </a:stretch>
        </p:blipFill>
        <p:spPr>
          <a:xfrm>
            <a:off x="3135086" y="436032"/>
            <a:ext cx="5786845" cy="5849491"/>
          </a:xfrm>
          <a:prstGeom prst="rect">
            <a:avLst/>
          </a:prstGeom>
        </p:spPr>
      </p:pic>
    </p:spTree>
    <p:extLst>
      <p:ext uri="{BB962C8B-B14F-4D97-AF65-F5344CB8AC3E}">
        <p14:creationId xmlns:p14="http://schemas.microsoft.com/office/powerpoint/2010/main" val="19821502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E358DAD-0965-86FE-EED6-E7F59B6F9FBB}"/>
              </a:ext>
            </a:extLst>
          </p:cNvPr>
          <p:cNvSpPr>
            <a:spLocks noGrp="1"/>
          </p:cNvSpPr>
          <p:nvPr>
            <p:ph type="title"/>
          </p:nvPr>
        </p:nvSpPr>
        <p:spPr/>
        <p:txBody>
          <a:bodyPr/>
          <a:lstStyle/>
          <a:p>
            <a:r>
              <a:rPr lang="sv-SE" dirty="0"/>
              <a:t>Bakgrund till workshopserien</a:t>
            </a:r>
          </a:p>
        </p:txBody>
      </p:sp>
      <p:sp>
        <p:nvSpPr>
          <p:cNvPr id="3" name="Platshållare för innehåll 2">
            <a:extLst>
              <a:ext uri="{FF2B5EF4-FFF2-40B4-BE49-F238E27FC236}">
                <a16:creationId xmlns:a16="http://schemas.microsoft.com/office/drawing/2014/main" id="{7D276AC1-C350-6B79-8C93-0DF510683F68}"/>
              </a:ext>
            </a:extLst>
          </p:cNvPr>
          <p:cNvSpPr>
            <a:spLocks noGrp="1"/>
          </p:cNvSpPr>
          <p:nvPr>
            <p:ph idx="1"/>
          </p:nvPr>
        </p:nvSpPr>
        <p:spPr/>
        <p:txBody>
          <a:bodyPr/>
          <a:lstStyle/>
          <a:p>
            <a:r>
              <a:rPr lang="sv-SE" dirty="0"/>
              <a:t>Gruppen behöver bli ett team och därigenom samarbeta mer hållbart, kreativt och effektivt tillsammans.</a:t>
            </a:r>
          </a:p>
          <a:p>
            <a:r>
              <a:rPr lang="sv-SE" dirty="0"/>
              <a:t>Hypotesen för att nå dit är att tillsammans i gruppen bland annat resonera kring och definiera:</a:t>
            </a:r>
          </a:p>
          <a:p>
            <a:pPr lvl="1"/>
            <a:r>
              <a:rPr lang="sv-SE" i="1" dirty="0"/>
              <a:t>riktning</a:t>
            </a:r>
            <a:r>
              <a:rPr lang="sv-SE" dirty="0"/>
              <a:t> med uppdrag och syfte</a:t>
            </a:r>
          </a:p>
          <a:p>
            <a:pPr lvl="1"/>
            <a:r>
              <a:rPr lang="sv-SE" i="1" dirty="0"/>
              <a:t>relationer</a:t>
            </a:r>
            <a:r>
              <a:rPr lang="sv-SE" dirty="0"/>
              <a:t> genom psykologisk trygghet</a:t>
            </a:r>
          </a:p>
          <a:p>
            <a:pPr lvl="1"/>
            <a:r>
              <a:rPr lang="sv-SE" i="1" dirty="0"/>
              <a:t>struktur</a:t>
            </a:r>
            <a:r>
              <a:rPr lang="sv-SE" dirty="0"/>
              <a:t> för att möjliggöra lättrörlighet och föränderlighet.</a:t>
            </a:r>
          </a:p>
          <a:p>
            <a:endParaRPr lang="sv-SE" dirty="0"/>
          </a:p>
        </p:txBody>
      </p:sp>
      <p:pic>
        <p:nvPicPr>
          <p:cNvPr id="4" name="Bild 3" descr="Klassrum kontur">
            <a:extLst>
              <a:ext uri="{FF2B5EF4-FFF2-40B4-BE49-F238E27FC236}">
                <a16:creationId xmlns:a16="http://schemas.microsoft.com/office/drawing/2014/main" id="{801C0CD9-6619-B1B2-EE67-BFEFF9377D7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277600" y="0"/>
            <a:ext cx="914400" cy="914400"/>
          </a:xfrm>
          <a:prstGeom prst="rect">
            <a:avLst/>
          </a:prstGeom>
        </p:spPr>
      </p:pic>
    </p:spTree>
    <p:extLst>
      <p:ext uri="{BB962C8B-B14F-4D97-AF65-F5344CB8AC3E}">
        <p14:creationId xmlns:p14="http://schemas.microsoft.com/office/powerpoint/2010/main" val="1372309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4E9D9AD-45E2-2F08-8B02-2233FEA9A2E6}"/>
              </a:ext>
            </a:extLst>
          </p:cNvPr>
          <p:cNvSpPr>
            <a:spLocks noGrp="1"/>
          </p:cNvSpPr>
          <p:nvPr>
            <p:ph type="title"/>
          </p:nvPr>
        </p:nvSpPr>
        <p:spPr/>
        <p:txBody>
          <a:bodyPr/>
          <a:lstStyle/>
          <a:p>
            <a:r>
              <a:rPr lang="sv-SE" dirty="0"/>
              <a:t>Övergripande önskade effekter </a:t>
            </a:r>
          </a:p>
        </p:txBody>
      </p:sp>
      <p:sp>
        <p:nvSpPr>
          <p:cNvPr id="3" name="Platshållare för innehåll 2">
            <a:extLst>
              <a:ext uri="{FF2B5EF4-FFF2-40B4-BE49-F238E27FC236}">
                <a16:creationId xmlns:a16="http://schemas.microsoft.com/office/drawing/2014/main" id="{BEB96358-8321-41CB-3CE8-8CE398D05C63}"/>
              </a:ext>
            </a:extLst>
          </p:cNvPr>
          <p:cNvSpPr>
            <a:spLocks noGrp="1"/>
          </p:cNvSpPr>
          <p:nvPr>
            <p:ph idx="1"/>
          </p:nvPr>
        </p:nvSpPr>
        <p:spPr/>
        <p:txBody>
          <a:bodyPr>
            <a:normAutofit lnSpcReduction="10000"/>
          </a:bodyPr>
          <a:lstStyle/>
          <a:p>
            <a:r>
              <a:rPr lang="sv-SE" dirty="0"/>
              <a:t>Förstå skillnaden mellan en grupp och ett </a:t>
            </a:r>
            <a:r>
              <a:rPr lang="sv-SE" b="1" dirty="0"/>
              <a:t>team</a:t>
            </a:r>
            <a:r>
              <a:rPr lang="sv-SE" dirty="0"/>
              <a:t>.</a:t>
            </a:r>
          </a:p>
          <a:p>
            <a:r>
              <a:rPr lang="sv-SE" dirty="0"/>
              <a:t>Definiera teamets </a:t>
            </a:r>
            <a:r>
              <a:rPr lang="sv-SE" b="1" dirty="0"/>
              <a:t>uppdrag</a:t>
            </a:r>
            <a:r>
              <a:rPr lang="sv-SE" dirty="0"/>
              <a:t>, </a:t>
            </a:r>
            <a:r>
              <a:rPr lang="sv-SE" b="1" dirty="0"/>
              <a:t>syfte</a:t>
            </a:r>
            <a:r>
              <a:rPr lang="sv-SE" dirty="0"/>
              <a:t> och </a:t>
            </a:r>
            <a:r>
              <a:rPr lang="sv-SE" b="1" dirty="0"/>
              <a:t>värderingar</a:t>
            </a:r>
            <a:r>
              <a:rPr lang="sv-SE" dirty="0"/>
              <a:t>.</a:t>
            </a:r>
          </a:p>
          <a:p>
            <a:r>
              <a:rPr lang="sv-SE" dirty="0"/>
              <a:t>Resonera kring </a:t>
            </a:r>
            <a:r>
              <a:rPr lang="sv-SE" b="1" dirty="0"/>
              <a:t>psykologisk</a:t>
            </a:r>
            <a:r>
              <a:rPr lang="sv-SE" dirty="0"/>
              <a:t> </a:t>
            </a:r>
            <a:r>
              <a:rPr lang="sv-SE" b="1" dirty="0"/>
              <a:t>trygghet</a:t>
            </a:r>
            <a:r>
              <a:rPr lang="sv-SE" dirty="0"/>
              <a:t> och definiera vad det betyder för teamet.</a:t>
            </a:r>
          </a:p>
          <a:p>
            <a:r>
              <a:rPr lang="sv-SE" dirty="0"/>
              <a:t>Definiera en förutsägbar </a:t>
            </a:r>
            <a:r>
              <a:rPr lang="sv-SE" b="1" dirty="0"/>
              <a:t>struktur</a:t>
            </a:r>
            <a:r>
              <a:rPr lang="sv-SE" dirty="0"/>
              <a:t> för utveckling och lärande och en gemensam modell för </a:t>
            </a:r>
            <a:r>
              <a:rPr lang="sv-SE" b="1" dirty="0"/>
              <a:t>prioritering</a:t>
            </a:r>
            <a:r>
              <a:rPr lang="sv-SE" dirty="0"/>
              <a:t>.</a:t>
            </a:r>
          </a:p>
          <a:p>
            <a:r>
              <a:rPr lang="sv-SE" dirty="0"/>
              <a:t>Öka förmågan till </a:t>
            </a:r>
            <a:r>
              <a:rPr lang="sv-SE" b="1" dirty="0"/>
              <a:t>kunskapsdelning</a:t>
            </a:r>
            <a:r>
              <a:rPr lang="sv-SE" dirty="0"/>
              <a:t> och lärande i teamet.</a:t>
            </a:r>
          </a:p>
          <a:p>
            <a:r>
              <a:rPr lang="sv-SE" dirty="0"/>
              <a:t>Bli bekant med </a:t>
            </a:r>
            <a:r>
              <a:rPr lang="sv-SE" b="1" dirty="0"/>
              <a:t>systemsyn</a:t>
            </a:r>
            <a:r>
              <a:rPr lang="sv-SE" dirty="0"/>
              <a:t> och "Systemtänkarens goda vanor" och kunna resonera kring dem i relation till teamet och organisationen.</a:t>
            </a:r>
          </a:p>
          <a:p>
            <a:endParaRPr lang="sv-SE" dirty="0"/>
          </a:p>
        </p:txBody>
      </p:sp>
      <p:pic>
        <p:nvPicPr>
          <p:cNvPr id="5" name="Bild 4" descr="Klassrum kontur">
            <a:extLst>
              <a:ext uri="{FF2B5EF4-FFF2-40B4-BE49-F238E27FC236}">
                <a16:creationId xmlns:a16="http://schemas.microsoft.com/office/drawing/2014/main" id="{C6224B24-F4B8-D15B-163F-98CD30EFB04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277600" y="0"/>
            <a:ext cx="914400" cy="914400"/>
          </a:xfrm>
          <a:prstGeom prst="rect">
            <a:avLst/>
          </a:prstGeom>
        </p:spPr>
      </p:pic>
    </p:spTree>
    <p:extLst>
      <p:ext uri="{BB962C8B-B14F-4D97-AF65-F5344CB8AC3E}">
        <p14:creationId xmlns:p14="http://schemas.microsoft.com/office/powerpoint/2010/main" val="15551434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BCC37E2-3D10-3887-3760-F4BE9DF0BA94}"/>
              </a:ext>
            </a:extLst>
          </p:cNvPr>
          <p:cNvSpPr>
            <a:spLocks noGrp="1"/>
          </p:cNvSpPr>
          <p:nvPr>
            <p:ph type="title"/>
          </p:nvPr>
        </p:nvSpPr>
        <p:spPr/>
        <p:txBody>
          <a:bodyPr/>
          <a:lstStyle/>
          <a:p>
            <a:r>
              <a:rPr lang="sv-SE" dirty="0"/>
              <a:t>Ingångsvärden</a:t>
            </a:r>
          </a:p>
        </p:txBody>
      </p:sp>
      <p:sp>
        <p:nvSpPr>
          <p:cNvPr id="3" name="Platshållare för innehåll 2">
            <a:extLst>
              <a:ext uri="{FF2B5EF4-FFF2-40B4-BE49-F238E27FC236}">
                <a16:creationId xmlns:a16="http://schemas.microsoft.com/office/drawing/2014/main" id="{B19BC71A-85DE-67A0-0E5B-FC1AFB4FCA91}"/>
              </a:ext>
            </a:extLst>
          </p:cNvPr>
          <p:cNvSpPr>
            <a:spLocks noGrp="1"/>
          </p:cNvSpPr>
          <p:nvPr>
            <p:ph idx="1"/>
          </p:nvPr>
        </p:nvSpPr>
        <p:spPr/>
        <p:txBody>
          <a:bodyPr>
            <a:normAutofit lnSpcReduction="10000"/>
          </a:bodyPr>
          <a:lstStyle/>
          <a:p>
            <a:pPr lvl="0"/>
            <a:r>
              <a:rPr lang="sv-SE" dirty="0"/>
              <a:t>Deltagarna har lösningarna.</a:t>
            </a:r>
          </a:p>
          <a:p>
            <a:pPr lvl="1"/>
            <a:r>
              <a:rPr lang="sv-SE" dirty="0"/>
              <a:t>Workshopledaren hjälper till att formulera dem.</a:t>
            </a:r>
          </a:p>
          <a:p>
            <a:pPr lvl="0"/>
            <a:r>
              <a:rPr lang="sv-SE" dirty="0"/>
              <a:t>Deltagarna ska göra det här själva.</a:t>
            </a:r>
          </a:p>
          <a:p>
            <a:pPr lvl="1"/>
            <a:r>
              <a:rPr lang="sv-SE" dirty="0"/>
              <a:t>Alla hjälps åt på vägen.</a:t>
            </a:r>
          </a:p>
          <a:p>
            <a:pPr lvl="0"/>
            <a:r>
              <a:rPr lang="sv-SE" dirty="0"/>
              <a:t>Nya resultat (effekter) kräver nya beteenden.</a:t>
            </a:r>
          </a:p>
          <a:p>
            <a:pPr lvl="1"/>
            <a:r>
              <a:rPr lang="sv-SE" dirty="0"/>
              <a:t>Det är ofta våra beteenden vi behöver förändra.</a:t>
            </a:r>
          </a:p>
          <a:p>
            <a:pPr lvl="0"/>
            <a:r>
              <a:rPr lang="sv-SE" dirty="0"/>
              <a:t>Workshopledaren erbjuder en struktur för att ta gruppen från nuläge till </a:t>
            </a:r>
            <a:r>
              <a:rPr lang="sv-SE" dirty="0" err="1"/>
              <a:t>nyläge</a:t>
            </a:r>
            <a:r>
              <a:rPr lang="sv-SE" dirty="0"/>
              <a:t>.</a:t>
            </a:r>
          </a:p>
          <a:p>
            <a:pPr lvl="1"/>
            <a:r>
              <a:rPr lang="sv-SE" dirty="0"/>
              <a:t>Deltagarna erbjuder sitt engagemang = tid och fokus.</a:t>
            </a:r>
          </a:p>
          <a:p>
            <a:r>
              <a:rPr lang="sv-SE" dirty="0"/>
              <a:t>Ok?</a:t>
            </a:r>
          </a:p>
        </p:txBody>
      </p:sp>
      <p:pic>
        <p:nvPicPr>
          <p:cNvPr id="5" name="Bild 4" descr="Klassrum kontur">
            <a:extLst>
              <a:ext uri="{FF2B5EF4-FFF2-40B4-BE49-F238E27FC236}">
                <a16:creationId xmlns:a16="http://schemas.microsoft.com/office/drawing/2014/main" id="{CD69BE6B-E281-B40C-1F36-DD20889EDDF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277600" y="0"/>
            <a:ext cx="914400" cy="914400"/>
          </a:xfrm>
          <a:prstGeom prst="rect">
            <a:avLst/>
          </a:prstGeom>
        </p:spPr>
      </p:pic>
    </p:spTree>
    <p:extLst>
      <p:ext uri="{BB962C8B-B14F-4D97-AF65-F5344CB8AC3E}">
        <p14:creationId xmlns:p14="http://schemas.microsoft.com/office/powerpoint/2010/main" val="2956298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3452</Words>
  <Application>Microsoft Office PowerPoint</Application>
  <PresentationFormat>Bredbild</PresentationFormat>
  <Paragraphs>446</Paragraphs>
  <Slides>34</Slides>
  <Notes>33</Notes>
  <HiddenSlides>0</HiddenSlides>
  <MMClips>0</MMClips>
  <ScaleCrop>false</ScaleCrop>
  <HeadingPairs>
    <vt:vector size="6" baseType="variant">
      <vt:variant>
        <vt:lpstr>Använt teckensnitt</vt:lpstr>
      </vt:variant>
      <vt:variant>
        <vt:i4>9</vt:i4>
      </vt:variant>
      <vt:variant>
        <vt:lpstr>Tema</vt:lpstr>
      </vt:variant>
      <vt:variant>
        <vt:i4>1</vt:i4>
      </vt:variant>
      <vt:variant>
        <vt:lpstr>Bildrubriker</vt:lpstr>
      </vt:variant>
      <vt:variant>
        <vt:i4>34</vt:i4>
      </vt:variant>
    </vt:vector>
  </HeadingPairs>
  <TitlesOfParts>
    <vt:vector size="44" baseType="lpstr">
      <vt:lpstr>Aptos</vt:lpstr>
      <vt:lpstr>Aptos Display</vt:lpstr>
      <vt:lpstr>Arial</vt:lpstr>
      <vt:lpstr>Calibri</vt:lpstr>
      <vt:lpstr>Montserrat</vt:lpstr>
      <vt:lpstr>Open Sans</vt:lpstr>
      <vt:lpstr>Poppins</vt:lpstr>
      <vt:lpstr>Symbol</vt:lpstr>
      <vt:lpstr>Times New Roman</vt:lpstr>
      <vt:lpstr>Office-tema</vt:lpstr>
      <vt:lpstr>Teamwork-triangeln </vt:lpstr>
      <vt:lpstr>Symboler som guidar i materialet</vt:lpstr>
      <vt:lpstr>Generell info</vt:lpstr>
      <vt:lpstr>Boken</vt:lpstr>
      <vt:lpstr>PowerPoint-presentation</vt:lpstr>
      <vt:lpstr>PowerPoint-presentation</vt:lpstr>
      <vt:lpstr>Bakgrund till workshopserien</vt:lpstr>
      <vt:lpstr>Övergripande önskade effekter </vt:lpstr>
      <vt:lpstr>Ingångsvärden</vt:lpstr>
      <vt:lpstr>WS 3 – Psykologisk trygghet</vt:lpstr>
      <vt:lpstr>Scope</vt:lpstr>
      <vt:lpstr>Agenda – Workshop 3</vt:lpstr>
      <vt:lpstr>Mål med workshopen </vt:lpstr>
      <vt:lpstr>Incheckning </vt:lpstr>
      <vt:lpstr>Hur gick det senast?</vt:lpstr>
      <vt:lpstr>Teori</vt:lpstr>
      <vt:lpstr>Definition av psykologisk trygghet </vt:lpstr>
      <vt:lpstr>PowerPoint-presentation</vt:lpstr>
      <vt:lpstr>Ett team är …</vt:lpstr>
      <vt:lpstr>Åtta kännetecken på ett presterande team </vt:lpstr>
      <vt:lpstr>Beteenden hos teammedlemmar i presterande team</vt:lpstr>
      <vt:lpstr>Googles Project Aristotle</vt:lpstr>
      <vt:lpstr>Organisationers förmåga till lärande</vt:lpstr>
      <vt:lpstr>Organisationers förmåga till lärande</vt:lpstr>
      <vt:lpstr>Ledarens verktygslåda för att skapa psykologisk trygghet</vt:lpstr>
      <vt:lpstr>Vad innebär Psykologisk trygghet för er?</vt:lpstr>
      <vt:lpstr>Hur kan ni …</vt:lpstr>
      <vt:lpstr>PowerPoint-presentation</vt:lpstr>
      <vt:lpstr>Summering, reflektion, nästa steg</vt:lpstr>
      <vt:lpstr>Mål med workshopen </vt:lpstr>
      <vt:lpstr>Reflektion</vt:lpstr>
      <vt:lpstr>Nästa WS</vt:lpstr>
      <vt:lpstr>Läs- och filmtips</vt:lpstr>
      <vt:lpst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Klas Fjärstedt</dc:creator>
  <cp:lastModifiedBy>Klas Fjärstedt</cp:lastModifiedBy>
  <cp:revision>1</cp:revision>
  <dcterms:created xsi:type="dcterms:W3CDTF">2025-02-08T14:16:32Z</dcterms:created>
  <dcterms:modified xsi:type="dcterms:W3CDTF">2025-04-10T11:50:10Z</dcterms:modified>
</cp:coreProperties>
</file>